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Default Extension="gif" ContentType="image/gif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6" r:id="rId2"/>
    <p:sldId id="287" r:id="rId3"/>
    <p:sldId id="303" r:id="rId4"/>
    <p:sldId id="289" r:id="rId5"/>
    <p:sldId id="304" r:id="rId6"/>
    <p:sldId id="294" r:id="rId7"/>
    <p:sldId id="301" r:id="rId8"/>
    <p:sldId id="306" r:id="rId9"/>
    <p:sldId id="295" r:id="rId10"/>
    <p:sldId id="297" r:id="rId11"/>
    <p:sldId id="298" r:id="rId12"/>
    <p:sldId id="302" r:id="rId13"/>
    <p:sldId id="299" r:id="rId14"/>
    <p:sldId id="310" r:id="rId15"/>
    <p:sldId id="311" r:id="rId16"/>
    <p:sldId id="273" r:id="rId1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85206" autoAdjust="0"/>
  </p:normalViewPr>
  <p:slideViewPr>
    <p:cSldViewPr>
      <p:cViewPr>
        <p:scale>
          <a:sx n="66" d="100"/>
          <a:sy n="66" d="100"/>
        </p:scale>
        <p:origin x="-1602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5D3984-8BE8-4CE3-9905-1C64F6C0A774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8B0B20-7290-424F-BE7D-04BA462D0B6D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982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43A14-B557-4B98-B69E-FB2DB540E745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9ED71-D363-42D6-B2EE-D986BAAF0951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4156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da-DK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9ED71-D363-42D6-B2EE-D986BAAF095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047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da-DK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9ED71-D363-42D6-B2EE-D986BAAF095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0473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da-DK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9ED71-D363-42D6-B2EE-D986BAAF095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0473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/>
            <a:fld id="{785C0EE6-FB3F-4FAA-AFD6-7D418A49FD4C}" type="slidenum">
              <a:rPr lang="en-GB" altLang="da-DK" smtClean="0"/>
              <a:pPr defTabSz="914400"/>
              <a:t>6</a:t>
            </a:fld>
            <a:endParaRPr lang="en-GB" altLang="da-D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11200" indent="-27305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093788" indent="-217488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531938" indent="-217488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1970088" indent="-217488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427288" indent="-217488" algn="ctr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884488" indent="-217488" algn="ctr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341688" indent="-217488" algn="ctr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798888" indent="-217488" algn="ctr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/>
            <a:fld id="{E7022738-DC30-4CD6-A888-6150F9DECF57}" type="slidenum">
              <a:rPr lang="en-GB" altLang="da-DK" smtClean="0"/>
              <a:pPr defTabSz="914400"/>
              <a:t>7</a:t>
            </a:fld>
            <a:endParaRPr lang="en-GB" altLang="da-D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11200" indent="-27305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093788" indent="-217488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531938" indent="-217488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1970088" indent="-217488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427288" indent="-217488" algn="ctr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884488" indent="-217488" algn="ctr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341688" indent="-217488" algn="ctr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798888" indent="-217488" algn="ctr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/>
            <a:fld id="{EFCCB6C3-BB6C-46B9-A36F-03A765605ACB}" type="slidenum">
              <a:rPr lang="en-GB" altLang="da-DK" smtClean="0"/>
              <a:pPr defTabSz="914400"/>
              <a:t>8</a:t>
            </a:fld>
            <a:endParaRPr lang="en-GB" altLang="da-D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a-DK" altLang="da-DK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11200" indent="-27305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093788" indent="-217488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531938" indent="-217488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1970088" indent="-217488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427288" indent="-217488" algn="ctr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884488" indent="-217488" algn="ctr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341688" indent="-217488" algn="ctr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798888" indent="-217488" algn="ctr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defTabSz="914400"/>
            <a:fld id="{199F0903-5984-486B-81AF-10982357393F}" type="slidenum">
              <a:rPr lang="en-GB" altLang="da-DK" smtClean="0"/>
              <a:pPr defTabSz="914400"/>
              <a:t>9</a:t>
            </a:fld>
            <a:endParaRPr lang="en-GB" alt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C:\Users\lk\AppData\Local\Temp\ImageReady\TargetPreview1\billeder\ALECTIA_logo_shadow_RGB-WHI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invGray">
          <a:xfrm>
            <a:off x="612000" y="2368800"/>
            <a:ext cx="1332000" cy="2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Lige forbindelse 4"/>
          <p:cNvCxnSpPr/>
          <p:nvPr userDrawn="1"/>
        </p:nvCxnSpPr>
        <p:spPr>
          <a:xfrm>
            <a:off x="612000" y="1216800"/>
            <a:ext cx="1980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612000" y="1440000"/>
            <a:ext cx="7920000" cy="900000"/>
          </a:xfrm>
        </p:spPr>
        <p:txBody>
          <a:bodyPr bIns="0"/>
          <a:lstStyle>
            <a:lvl1pPr marL="0" indent="0" algn="l">
              <a:lnSpc>
                <a:spcPts val="3200"/>
              </a:lnSpc>
              <a:buFont typeface="Georgia" pitchFamily="18" charset="0"/>
              <a:buChar char="»"/>
              <a:defRPr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12000" y="5157192"/>
            <a:ext cx="7920000" cy="132280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700">
                <a:solidFill>
                  <a:schemeClr val="tx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25989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Lige forbindelse 8"/>
          <p:cNvCxnSpPr/>
          <p:nvPr userDrawn="1"/>
        </p:nvCxnSpPr>
        <p:spPr>
          <a:xfrm>
            <a:off x="612000" y="1216800"/>
            <a:ext cx="19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dsholder til tekst 5"/>
          <p:cNvSpPr>
            <a:spLocks noGrp="1"/>
          </p:cNvSpPr>
          <p:nvPr>
            <p:ph type="body" sz="quarter" idx="10"/>
          </p:nvPr>
        </p:nvSpPr>
        <p:spPr>
          <a:xfrm>
            <a:off x="612000" y="1412776"/>
            <a:ext cx="7920000" cy="49592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Clr>
                <a:schemeClr val="tx1"/>
              </a:buClr>
              <a:buFont typeface="Arial" pitchFamily="34" charset="0"/>
              <a:buNone/>
              <a:defRPr lang="da-DK" sz="2800" dirty="0" smtClean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buClr>
                <a:schemeClr val="tx1"/>
              </a:buClr>
              <a:defRPr lang="da-DK" dirty="0" smtClean="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chemeClr val="tx1"/>
              </a:buClr>
              <a:defRPr lang="da-DK" dirty="0" smtClean="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chemeClr val="tx1"/>
              </a:buClr>
              <a:defRPr lang="da-DK" dirty="0" smtClean="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chemeClr val="tx1"/>
              </a:buClr>
              <a:defRPr lang="da-DK" sz="1700" kern="1200" noProof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980000" indent="-108000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</a:defRPr>
            </a:lvl6pPr>
            <a:lvl7pPr marL="2448000" indent="-108000">
              <a:spcBef>
                <a:spcPts val="0"/>
              </a:spcBef>
              <a:buClr>
                <a:schemeClr val="tx1"/>
              </a:buClr>
              <a:defRPr sz="1700">
                <a:solidFill>
                  <a:schemeClr val="tx1"/>
                </a:solidFill>
              </a:defRPr>
            </a:lvl7pPr>
            <a:lvl8pPr marL="2916000" indent="-108000">
              <a:spcBef>
                <a:spcPts val="0"/>
              </a:spcBef>
              <a:buClr>
                <a:schemeClr val="tx1"/>
              </a:buClr>
              <a:defRPr sz="1700">
                <a:solidFill>
                  <a:schemeClr val="tx1"/>
                </a:solidFill>
              </a:defRPr>
            </a:lvl8pPr>
            <a:lvl9pPr marL="3384000" indent="-108000">
              <a:spcBef>
                <a:spcPts val="0"/>
              </a:spcBef>
              <a:buClr>
                <a:schemeClr val="tx1"/>
              </a:buClr>
              <a:defRPr sz="17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12000" y="260648"/>
            <a:ext cx="7920000" cy="900000"/>
          </a:xfrm>
        </p:spPr>
        <p:txBody>
          <a:bodyPr bIns="0" anchor="b"/>
          <a:lstStyle>
            <a:lvl1pPr marL="0" indent="0" algn="l">
              <a:lnSpc>
                <a:spcPts val="3200"/>
              </a:lnSpc>
              <a:buClr>
                <a:schemeClr val="tx1"/>
              </a:buClr>
              <a:buFont typeface="Georgia" pitchFamily="18" charset="0"/>
              <a:buChar char="»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1"/>
          </p:nvPr>
        </p:nvSpPr>
        <p:spPr>
          <a:xfrm>
            <a:off x="7018337" y="6372416"/>
            <a:ext cx="1082055" cy="132574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08F93AFB-DE71-4C66-A99D-4872DB45BC5D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00392" y="6381328"/>
            <a:ext cx="504056" cy="123662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Calibri" panose="020F0502020204030204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8C3D6E09-2F8A-4D22-AEC3-7FD1CBAC5A52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8" name="Billede 1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8383" y1="20325" x2="4192" y2="73984"/>
                        <a14:foregroundMark x1="22006" y1="22764" x2="22754" y2="78049"/>
                        <a14:foregroundMark x1="34880" y1="15447" x2="40719" y2="15447"/>
                        <a14:foregroundMark x1="67515" y1="17886" x2="68263" y2="43902"/>
                        <a14:foregroundMark x1="78443" y1="19512" x2="78743" y2="82114"/>
                        <a14:foregroundMark x1="90419" y1="17886" x2="85778" y2="76423"/>
                        <a14:backgroundMark x1="2246" y1="24390" x2="2246" y2="24390"/>
                        <a14:backgroundMark x1="4192" y1="16260" x2="1347" y2="42276"/>
                        <a14:backgroundMark x1="14820" y1="12195" x2="17964" y2="43902"/>
                        <a14:backgroundMark x1="27695" y1="20325" x2="29641" y2="56098"/>
                        <a14:backgroundMark x1="30389" y1="29268" x2="33832" y2="72358"/>
                        <a14:backgroundMark x1="28443" y1="30081" x2="28593" y2="61789"/>
                        <a14:backgroundMark x1="27395" y1="28455" x2="27246" y2="58537"/>
                        <a14:backgroundMark x1="27695" y1="21951" x2="30240" y2="47154"/>
                        <a14:backgroundMark x1="54341" y1="49593" x2="61826" y2="51220"/>
                        <a14:backgroundMark x1="63922" y1="52033" x2="66168" y2="87805"/>
                        <a14:backgroundMark x1="71557" y1="47154" x2="72305" y2="80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001" y="6372416"/>
            <a:ext cx="720000" cy="13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156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Lige forbindelse 9"/>
          <p:cNvCxnSpPr/>
          <p:nvPr userDrawn="1"/>
        </p:nvCxnSpPr>
        <p:spPr>
          <a:xfrm>
            <a:off x="612000" y="1216800"/>
            <a:ext cx="19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ladsholder til indhold 3"/>
          <p:cNvSpPr>
            <a:spLocks noGrp="1"/>
          </p:cNvSpPr>
          <p:nvPr>
            <p:ph sz="quarter" idx="11"/>
          </p:nvPr>
        </p:nvSpPr>
        <p:spPr>
          <a:xfrm>
            <a:off x="611560" y="1412776"/>
            <a:ext cx="7919173" cy="49592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Clr>
                <a:schemeClr val="tx1"/>
              </a:buClr>
              <a:buFont typeface="Arial" pitchFamily="34" charset="0"/>
              <a:buNone/>
              <a:defRPr lang="da-DK" dirty="0" smtClean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lang="da-DK" dirty="0" smtClean="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lang="da-DK" dirty="0" smtClean="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lang="da-DK" dirty="0" smtClean="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lang="da-DK" dirty="0">
                <a:solidFill>
                  <a:schemeClr val="tx1"/>
                </a:solidFill>
              </a:defRPr>
            </a:lvl5pPr>
            <a:lvl6pPr marL="1980000" indent="-108000">
              <a:spcBef>
                <a:spcPts val="0"/>
              </a:spcBef>
              <a:buClr>
                <a:schemeClr val="tx1"/>
              </a:buClr>
              <a:defRPr sz="1700" baseline="0">
                <a:solidFill>
                  <a:schemeClr val="tx1"/>
                </a:solidFill>
              </a:defRPr>
            </a:lvl6pPr>
            <a:lvl7pPr marL="2448000" indent="-108000">
              <a:spcBef>
                <a:spcPts val="0"/>
              </a:spcBef>
              <a:buClr>
                <a:schemeClr val="tx1"/>
              </a:buClr>
              <a:defRPr sz="1700" baseline="0">
                <a:solidFill>
                  <a:schemeClr val="tx1"/>
                </a:solidFill>
              </a:defRPr>
            </a:lvl7pPr>
            <a:lvl8pPr marL="2916000" indent="-108000">
              <a:spcBef>
                <a:spcPts val="0"/>
              </a:spcBef>
              <a:buClr>
                <a:schemeClr val="tx1"/>
              </a:buClr>
              <a:defRPr sz="1700" baseline="0">
                <a:solidFill>
                  <a:schemeClr val="tx1"/>
                </a:solidFill>
              </a:defRPr>
            </a:lvl8pPr>
            <a:lvl9pPr marL="3384000" indent="-108000">
              <a:spcBef>
                <a:spcPts val="0"/>
              </a:spcBef>
              <a:buClr>
                <a:schemeClr val="tx1"/>
              </a:buClr>
              <a:defRPr sz="1700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12000" y="260648"/>
            <a:ext cx="7920000" cy="900000"/>
          </a:xfrm>
        </p:spPr>
        <p:txBody>
          <a:bodyPr bIns="0" anchor="b"/>
          <a:lstStyle>
            <a:lvl1pPr marL="0" indent="0" algn="l">
              <a:lnSpc>
                <a:spcPts val="3200"/>
              </a:lnSpc>
              <a:buClr>
                <a:schemeClr val="tx1"/>
              </a:buClr>
              <a:buFont typeface="Georgia" pitchFamily="18" charset="0"/>
              <a:buChar char="»"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7018337" y="6372416"/>
            <a:ext cx="1082055" cy="132574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08F93AFB-DE71-4C66-A99D-4872DB45BC5D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8100392" y="6381328"/>
            <a:ext cx="504056" cy="123662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8C3D6E09-2F8A-4D22-AEC3-7FD1CBAC5A52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2" name="Billede 1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8383" y1="20325" x2="4192" y2="73984"/>
                        <a14:foregroundMark x1="22006" y1="22764" x2="22754" y2="78049"/>
                        <a14:foregroundMark x1="34880" y1="15447" x2="40719" y2="15447"/>
                        <a14:foregroundMark x1="67515" y1="17886" x2="68263" y2="43902"/>
                        <a14:foregroundMark x1="78443" y1="19512" x2="78743" y2="82114"/>
                        <a14:foregroundMark x1="90419" y1="17886" x2="85778" y2="76423"/>
                        <a14:backgroundMark x1="2246" y1="24390" x2="2246" y2="24390"/>
                        <a14:backgroundMark x1="4192" y1="16260" x2="1347" y2="42276"/>
                        <a14:backgroundMark x1="14820" y1="12195" x2="17964" y2="43902"/>
                        <a14:backgroundMark x1="27695" y1="20325" x2="29641" y2="56098"/>
                        <a14:backgroundMark x1="30389" y1="29268" x2="33832" y2="72358"/>
                        <a14:backgroundMark x1="28443" y1="30081" x2="28593" y2="61789"/>
                        <a14:backgroundMark x1="27395" y1="28455" x2="27246" y2="58537"/>
                        <a14:backgroundMark x1="27695" y1="21951" x2="30240" y2="47154"/>
                        <a14:backgroundMark x1="54341" y1="49593" x2="61826" y2="51220"/>
                        <a14:backgroundMark x1="63922" y1="52033" x2="66168" y2="87805"/>
                        <a14:backgroundMark x1="71557" y1="47154" x2="72305" y2="80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001" y="6372416"/>
            <a:ext cx="720000" cy="13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1957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12000" y="1412776"/>
            <a:ext cx="3780000" cy="49592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Clr>
                <a:schemeClr val="tx1"/>
              </a:buClr>
              <a:buFont typeface="Arial" pitchFamily="34" charset="0"/>
              <a:buNone/>
              <a:defRPr lang="da-DK" dirty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752000" y="1412776"/>
            <a:ext cx="3780000" cy="49592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Clr>
                <a:schemeClr val="tx1"/>
              </a:buClr>
              <a:buFont typeface="Arial" pitchFamily="34" charset="0"/>
              <a:buNone/>
              <a:defRPr lang="da-DK" dirty="0" smtClean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lang="da-DK" dirty="0" smtClean="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lang="da-DK" dirty="0" smtClean="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lang="da-DK" dirty="0" smtClean="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lang="da-DK" dirty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cxnSp>
        <p:nvCxnSpPr>
          <p:cNvPr id="8" name="Lige forbindelse 7"/>
          <p:cNvCxnSpPr/>
          <p:nvPr userDrawn="1"/>
        </p:nvCxnSpPr>
        <p:spPr>
          <a:xfrm>
            <a:off x="612000" y="1216800"/>
            <a:ext cx="19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612000" y="260648"/>
            <a:ext cx="7920000" cy="900000"/>
          </a:xfrm>
        </p:spPr>
        <p:txBody>
          <a:bodyPr bIns="0" anchor="b"/>
          <a:lstStyle>
            <a:lvl1pPr marL="0" indent="0" algn="l">
              <a:lnSpc>
                <a:spcPts val="3200"/>
              </a:lnSpc>
              <a:buClr>
                <a:schemeClr val="tx1"/>
              </a:buClr>
              <a:buFont typeface="Georgia" pitchFamily="18" charset="0"/>
              <a:buChar char="»"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1"/>
          </p:nvPr>
        </p:nvSpPr>
        <p:spPr>
          <a:xfrm>
            <a:off x="7018337" y="6372416"/>
            <a:ext cx="1082055" cy="132574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08F93AFB-DE71-4C66-A99D-4872DB45BC5D}" type="datetimeFigureOut">
              <a:rPr lang="en-US" smtClean="0"/>
              <a:pPr/>
              <a:t>9/30/2014</a:t>
            </a:fld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00392" y="6381328"/>
            <a:ext cx="504056" cy="123662"/>
          </a:xfr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8C3D6E09-2F8A-4D22-AEC3-7FD1CBAC5A52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1" name="Billede 1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0" b="100000" l="0" r="100000">
                        <a14:foregroundMark x1="8383" y1="20325" x2="4192" y2="73984"/>
                        <a14:foregroundMark x1="22006" y1="22764" x2="22754" y2="78049"/>
                        <a14:foregroundMark x1="34880" y1="15447" x2="40719" y2="15447"/>
                        <a14:foregroundMark x1="67515" y1="17886" x2="68263" y2="43902"/>
                        <a14:foregroundMark x1="78443" y1="19512" x2="78743" y2="82114"/>
                        <a14:foregroundMark x1="90419" y1="17886" x2="85778" y2="76423"/>
                        <a14:backgroundMark x1="2246" y1="24390" x2="2246" y2="24390"/>
                        <a14:backgroundMark x1="4192" y1="16260" x2="1347" y2="42276"/>
                        <a14:backgroundMark x1="14820" y1="12195" x2="17964" y2="43902"/>
                        <a14:backgroundMark x1="27695" y1="20325" x2="29641" y2="56098"/>
                        <a14:backgroundMark x1="30389" y1="29268" x2="33832" y2="72358"/>
                        <a14:backgroundMark x1="28443" y1="30081" x2="28593" y2="61789"/>
                        <a14:backgroundMark x1="27395" y1="28455" x2="27246" y2="58537"/>
                        <a14:backgroundMark x1="27695" y1="21951" x2="30240" y2="47154"/>
                        <a14:backgroundMark x1="54341" y1="49593" x2="61826" y2="51220"/>
                        <a14:backgroundMark x1="63922" y1="52033" x2="66168" y2="87805"/>
                        <a14:backgroundMark x1="71557" y1="47154" x2="72305" y2="804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001" y="6372416"/>
            <a:ext cx="720000" cy="13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6984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Lige forbindelse 8"/>
          <p:cNvCxnSpPr/>
          <p:nvPr userDrawn="1"/>
        </p:nvCxnSpPr>
        <p:spPr>
          <a:xfrm>
            <a:off x="612000" y="1216800"/>
            <a:ext cx="1980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12000" y="1440000"/>
            <a:ext cx="7920000" cy="50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17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12000" y="260648"/>
            <a:ext cx="7920000" cy="900000"/>
          </a:xfrm>
        </p:spPr>
        <p:txBody>
          <a:bodyPr bIns="0" anchor="b">
            <a:noAutofit/>
          </a:bodyPr>
          <a:lstStyle>
            <a:lvl1pPr marL="0" indent="0" algn="l">
              <a:lnSpc>
                <a:spcPts val="3200"/>
              </a:lnSpc>
              <a:buFont typeface="Georgia" pitchFamily="18" charset="0"/>
              <a:buChar char="»"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756431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icture - White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 userDrawn="1"/>
        </p:nvCxnSpPr>
        <p:spPr>
          <a:xfrm>
            <a:off x="612000" y="1216800"/>
            <a:ext cx="19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12000" y="260648"/>
            <a:ext cx="7920000" cy="900000"/>
          </a:xfrm>
        </p:spPr>
        <p:txBody>
          <a:bodyPr bIns="0" anchor="b">
            <a:noAutofit/>
          </a:bodyPr>
          <a:lstStyle>
            <a:lvl1pPr marL="0" indent="0" algn="l">
              <a:lnSpc>
                <a:spcPts val="3200"/>
              </a:lnSpc>
              <a:buFont typeface="Georgia" pitchFamily="18" charset="0"/>
              <a:buChar char="»"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Pladsholder til tekst 2"/>
          <p:cNvSpPr>
            <a:spLocks noGrp="1"/>
          </p:cNvSpPr>
          <p:nvPr>
            <p:ph type="body" sz="quarter" idx="10"/>
          </p:nvPr>
        </p:nvSpPr>
        <p:spPr>
          <a:xfrm>
            <a:off x="612000" y="1440000"/>
            <a:ext cx="7920000" cy="5040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3200"/>
              </a:lnSpc>
              <a:spcBef>
                <a:spcPts val="0"/>
              </a:spcBef>
              <a:buFontTx/>
              <a:buNone/>
              <a:defRPr sz="17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190513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icture - Dark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/>
          <p:cNvCxnSpPr/>
          <p:nvPr userDrawn="1"/>
        </p:nvCxnSpPr>
        <p:spPr>
          <a:xfrm>
            <a:off x="612000" y="1216800"/>
            <a:ext cx="198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12000" y="260648"/>
            <a:ext cx="7920000" cy="900000"/>
          </a:xfrm>
        </p:spPr>
        <p:txBody>
          <a:bodyPr bIns="0" anchor="b">
            <a:noAutofit/>
          </a:bodyPr>
          <a:lstStyle>
            <a:lvl1pPr marL="0" indent="0" algn="l">
              <a:lnSpc>
                <a:spcPts val="3200"/>
              </a:lnSpc>
              <a:buClr>
                <a:schemeClr val="tx1"/>
              </a:buClr>
              <a:buFont typeface="Georgia" pitchFamily="18" charset="0"/>
              <a:buChar char="»"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Pladsholder til tekst 5"/>
          <p:cNvSpPr>
            <a:spLocks noGrp="1"/>
          </p:cNvSpPr>
          <p:nvPr>
            <p:ph type="body" sz="quarter" idx="10"/>
          </p:nvPr>
        </p:nvSpPr>
        <p:spPr>
          <a:xfrm>
            <a:off x="612000" y="1412776"/>
            <a:ext cx="7920000" cy="49592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Clr>
                <a:schemeClr val="tx1"/>
              </a:buClr>
              <a:buFont typeface="Arial" pitchFamily="34" charset="0"/>
              <a:buNone/>
              <a:defRPr lang="da-DK" dirty="0" smtClean="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lang="da-DK" dirty="0" smtClean="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lang="da-DK" dirty="0" smtClean="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lang="da-DK" dirty="0" smtClean="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lang="da-DK" sz="17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80000" indent="-108000">
              <a:spcBef>
                <a:spcPts val="0"/>
              </a:spcBef>
              <a:buClr>
                <a:schemeClr val="tx1"/>
              </a:buClr>
              <a:buFont typeface="Arial" pitchFamily="34" charset="0"/>
              <a:buChar char="•"/>
              <a:defRPr sz="1700">
                <a:solidFill>
                  <a:schemeClr val="tx1"/>
                </a:solidFill>
              </a:defRPr>
            </a:lvl6pPr>
            <a:lvl7pPr marL="2448000" indent="-108000">
              <a:spcBef>
                <a:spcPts val="0"/>
              </a:spcBef>
              <a:buClr>
                <a:schemeClr val="tx1"/>
              </a:buClr>
              <a:defRPr sz="1700">
                <a:solidFill>
                  <a:schemeClr val="tx1"/>
                </a:solidFill>
              </a:defRPr>
            </a:lvl7pPr>
            <a:lvl8pPr marL="2916000" indent="-108000">
              <a:spcBef>
                <a:spcPts val="0"/>
              </a:spcBef>
              <a:buClr>
                <a:schemeClr val="tx1"/>
              </a:buClr>
              <a:defRPr sz="1700">
                <a:solidFill>
                  <a:schemeClr val="tx1"/>
                </a:solidFill>
              </a:defRPr>
            </a:lvl8pPr>
            <a:lvl9pPr marL="3384000" indent="-108000">
              <a:spcBef>
                <a:spcPts val="0"/>
              </a:spcBef>
              <a:buClr>
                <a:schemeClr val="tx1"/>
              </a:buClr>
              <a:defRPr sz="17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xmlns="" val="1196997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Lige forbindelse 4"/>
          <p:cNvCxnSpPr/>
          <p:nvPr userDrawn="1"/>
        </p:nvCxnSpPr>
        <p:spPr>
          <a:xfrm>
            <a:off x="612000" y="1216800"/>
            <a:ext cx="19800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1" y="5417516"/>
            <a:ext cx="1008111" cy="267167"/>
          </a:xfrm>
          <a:prstGeom prst="rect">
            <a:avLst/>
          </a:prstGeom>
        </p:spPr>
      </p:pic>
      <p:sp>
        <p:nvSpPr>
          <p:cNvPr id="4" name="Pladsholder til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612775" y="5750181"/>
            <a:ext cx="4103241" cy="8636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100"/>
              </a:lnSpc>
              <a:buFontTx/>
              <a:buNone/>
              <a:defRPr sz="17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1700">
                <a:solidFill>
                  <a:schemeClr val="tx2"/>
                </a:solidFill>
              </a:defRPr>
            </a:lvl2pPr>
            <a:lvl3pPr marL="914400" indent="0">
              <a:buFontTx/>
              <a:buNone/>
              <a:defRPr sz="1700">
                <a:solidFill>
                  <a:schemeClr val="tx2"/>
                </a:solidFill>
              </a:defRPr>
            </a:lvl3pPr>
            <a:lvl4pPr marL="1371600" indent="0">
              <a:buFontTx/>
              <a:buNone/>
              <a:defRPr sz="1700">
                <a:solidFill>
                  <a:schemeClr val="tx2"/>
                </a:solidFill>
              </a:defRPr>
            </a:lvl4pPr>
            <a:lvl5pPr marL="1828800" indent="0">
              <a:buFontTx/>
              <a:buNone/>
              <a:defRPr sz="17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 dirty="0" smtClean="0"/>
              <a:t>[</a:t>
            </a:r>
            <a:r>
              <a:rPr lang="en-US" noProof="0" dirty="0" err="1" smtClean="0"/>
              <a:t>Indsæt</a:t>
            </a:r>
            <a:r>
              <a:rPr lang="en-US" noProof="0" dirty="0" smtClean="0"/>
              <a:t> LinkedIn </a:t>
            </a:r>
            <a:r>
              <a:rPr lang="en-US" noProof="0" dirty="0" err="1" smtClean="0"/>
              <a:t>adresse</a:t>
            </a:r>
            <a:r>
              <a:rPr lang="en-US" noProof="0" dirty="0" smtClean="0"/>
              <a:t>]</a:t>
            </a:r>
          </a:p>
        </p:txBody>
      </p:sp>
      <p:pic>
        <p:nvPicPr>
          <p:cNvPr id="7" name="Picture 6" descr="C:\Users\lk\AppData\Local\Temp\ImageReady\TargetPreview1\billeder\ALECTIA_logo_shadow_RGB-WHI.g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invGray">
          <a:xfrm>
            <a:off x="611560" y="2368800"/>
            <a:ext cx="1332000" cy="2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12000" y="1440000"/>
            <a:ext cx="7920000" cy="900000"/>
          </a:xfrm>
        </p:spPr>
        <p:txBody>
          <a:bodyPr bIns="0"/>
          <a:lstStyle>
            <a:lvl1pPr marL="0" indent="0" algn="l">
              <a:lnSpc>
                <a:spcPts val="3200"/>
              </a:lnSpc>
              <a:buFont typeface="Georgia" pitchFamily="18" charset="0"/>
              <a:buChar char="»"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40159150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4317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12000" y="1440000"/>
            <a:ext cx="7920000" cy="900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marL="0" lvl="0" indent="0" algn="l">
              <a:lnSpc>
                <a:spcPts val="3200"/>
              </a:lnSpc>
            </a:pPr>
            <a:r>
              <a:rPr lang="en-US" noProof="0" dirty="0" err="1" smtClean="0"/>
              <a:t>Klik</a:t>
            </a:r>
            <a:r>
              <a:rPr lang="en-US" noProof="0" dirty="0" smtClean="0"/>
              <a:t> for at </a:t>
            </a:r>
            <a:r>
              <a:rPr lang="en-US" noProof="0" dirty="0" err="1" smtClean="0"/>
              <a:t>redigere</a:t>
            </a:r>
            <a:r>
              <a:rPr lang="en-US" noProof="0" dirty="0" smtClean="0"/>
              <a:t> i master</a:t>
            </a:r>
            <a:endParaRPr lang="en-US" noProof="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idx="1"/>
          </p:nvPr>
        </p:nvSpPr>
        <p:spPr>
          <a:xfrm>
            <a:off x="612000" y="2448000"/>
            <a:ext cx="7920000" cy="3924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err="1" smtClean="0"/>
              <a:t>Klik</a:t>
            </a:r>
            <a:r>
              <a:rPr lang="en-US" dirty="0" smtClean="0"/>
              <a:t> for at </a:t>
            </a:r>
            <a:r>
              <a:rPr lang="en-US" dirty="0" err="1" smtClean="0"/>
              <a:t>redigere</a:t>
            </a:r>
            <a:r>
              <a:rPr lang="en-US" dirty="0" smtClean="0"/>
              <a:t> i master</a:t>
            </a:r>
          </a:p>
          <a:p>
            <a:pPr lvl="1"/>
            <a:r>
              <a:rPr lang="en-US" dirty="0" err="1" smtClean="0"/>
              <a:t>Andet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Tredje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Fjerde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Femte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11560" y="6381328"/>
            <a:ext cx="1979240" cy="34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BCFF8C1-AECD-4F47-8B8D-1F7A7E33F03C}" type="datetimeFigureOut">
              <a:rPr lang="en-US" noProof="0" smtClean="0"/>
              <a:pPr/>
              <a:t>9/30/2014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81328"/>
            <a:ext cx="2895600" cy="34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81328"/>
            <a:ext cx="1979240" cy="34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2268AE2-2530-48AB-A916-0D52655126EE}" type="slidenum">
              <a:rPr lang="en-US" smtClean="0"/>
              <a:pPr/>
              <a:t>‹nr.›</a:t>
            </a:fld>
            <a:r>
              <a:rPr lang="en-US" dirty="0" smtClean="0"/>
              <a:t>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6688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3" r:id="rId3"/>
    <p:sldLayoutId id="2147483652" r:id="rId4"/>
    <p:sldLayoutId id="2147483662" r:id="rId5"/>
    <p:sldLayoutId id="2147483654" r:id="rId6"/>
    <p:sldLayoutId id="2147483663" r:id="rId7"/>
    <p:sldLayoutId id="2147483660" r:id="rId8"/>
    <p:sldLayoutId id="2147483664" r:id="rId9"/>
  </p:sldLayoutIdLst>
  <p:txStyles>
    <p:titleStyle>
      <a:lvl1pPr marL="457200" indent="-457200" algn="ctr" defTabSz="914400" rtl="0" eaLnBrk="1" latinLnBrk="0" hangingPunct="1">
        <a:spcBef>
          <a:spcPct val="0"/>
        </a:spcBef>
        <a:buClr>
          <a:schemeClr val="tx2"/>
        </a:buClr>
        <a:buFont typeface="Georgia" pitchFamily="18" charset="0"/>
        <a:buChar char="»"/>
        <a:defRPr lang="da-DK" sz="4400" kern="0" baseline="0" dirty="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Clr>
          <a:schemeClr val="bg2"/>
        </a:buClr>
        <a:buFont typeface="Arial" pitchFamily="34" charset="0"/>
        <a:buNone/>
        <a:defRPr lang="da-DK" sz="1700" kern="1200" dirty="0" smtClean="0">
          <a:solidFill>
            <a:schemeClr val="tx2"/>
          </a:solidFill>
          <a:latin typeface="+mn-lt"/>
          <a:ea typeface="+mn-ea"/>
          <a:cs typeface="+mn-cs"/>
        </a:defRPr>
      </a:lvl1pPr>
      <a:lvl2pPr marL="108000" indent="-108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lang="da-DK" sz="3200" kern="1200" dirty="0" smtClean="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2pPr>
      <a:lvl3pPr marL="574675" indent="-106363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lang="da-DK" sz="2400" kern="1200" dirty="0" smtClean="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3pPr>
      <a:lvl4pPr marL="1044000" indent="-108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lang="da-DK" sz="1800" kern="1200" dirty="0" smtClean="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4pPr>
      <a:lvl5pPr marL="1512000" indent="-108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lang="da-DK" sz="1800" kern="1200" dirty="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e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emf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9.wmf"/><Relationship Id="rId4" Type="http://schemas.openxmlformats.org/officeDocument/2006/relationships/image" Target="../media/image18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image" Target="../media/image13.wmf"/><Relationship Id="rId7" Type="http://schemas.openxmlformats.org/officeDocument/2006/relationships/image" Target="../media/image21.wmf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5.wmf"/><Relationship Id="rId5" Type="http://schemas.openxmlformats.org/officeDocument/2006/relationships/image" Target="../media/image19.wmf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Kombinerede</a:t>
            </a:r>
            <a:r>
              <a:rPr lang="en-US" dirty="0" smtClean="0"/>
              <a:t> </a:t>
            </a:r>
            <a:r>
              <a:rPr lang="en-US" dirty="0" err="1" smtClean="0"/>
              <a:t>løsninger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WSD - </a:t>
            </a:r>
            <a:r>
              <a:rPr lang="en-US" dirty="0" err="1" smtClean="0"/>
              <a:t>Wavin</a:t>
            </a:r>
            <a:r>
              <a:rPr lang="en-US" dirty="0" smtClean="0"/>
              <a:t> Water Solution Day 2014</a:t>
            </a:r>
          </a:p>
          <a:p>
            <a:r>
              <a:rPr lang="en-US" dirty="0" smtClean="0"/>
              <a:t>Ph</a:t>
            </a:r>
            <a:r>
              <a:rPr lang="en-US" dirty="0"/>
              <a:t>. d</a:t>
            </a:r>
            <a:r>
              <a:rPr lang="en-US" dirty="0" smtClean="0"/>
              <a:t>. </a:t>
            </a:r>
            <a:r>
              <a:rPr lang="en-US" dirty="0" err="1" smtClean="0"/>
              <a:t>hydrolog</a:t>
            </a:r>
            <a:r>
              <a:rPr lang="en-US" dirty="0" smtClean="0"/>
              <a:t> Jan </a:t>
            </a:r>
            <a:r>
              <a:rPr lang="en-US" dirty="0"/>
              <a:t>Jeppesen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366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47" t="11160" r="51904" b="49071"/>
          <a:stretch>
            <a:fillRect/>
          </a:stretch>
        </p:blipFill>
        <p:spPr bwMode="auto">
          <a:xfrm>
            <a:off x="50800" y="1446213"/>
            <a:ext cx="2043113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339335" cy="909638"/>
          </a:xfrm>
        </p:spPr>
        <p:txBody>
          <a:bodyPr>
            <a:normAutofit/>
          </a:bodyPr>
          <a:lstStyle/>
          <a:p>
            <a:pPr eaLnBrk="1" hangingPunct="1"/>
            <a:r>
              <a:rPr altLang="da-DK" sz="2800" dirty="0" smtClean="0"/>
              <a:t>Avanceret anvendelse: Modellering af LAR-bydele</a:t>
            </a:r>
            <a:br>
              <a:rPr altLang="da-DK" sz="2800" dirty="0" smtClean="0"/>
            </a:br>
            <a:endParaRPr lang="en-GB" altLang="da-DK" sz="2800" dirty="0" smtClean="0"/>
          </a:p>
        </p:txBody>
      </p:sp>
      <p:cxnSp>
        <p:nvCxnSpPr>
          <p:cNvPr id="18436" name="Straight Arrow Connector 2"/>
          <p:cNvCxnSpPr>
            <a:cxnSpLocks noChangeShapeType="1"/>
          </p:cNvCxnSpPr>
          <p:nvPr/>
        </p:nvCxnSpPr>
        <p:spPr bwMode="auto">
          <a:xfrm>
            <a:off x="1011238" y="3232150"/>
            <a:ext cx="196850" cy="449263"/>
          </a:xfrm>
          <a:prstGeom prst="straightConnector1">
            <a:avLst/>
          </a:prstGeom>
          <a:noFill/>
          <a:ln w="63500" algn="ctr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3563888" y="1446213"/>
            <a:ext cx="5580112" cy="5273564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ClrTx/>
              <a:defRPr/>
            </a:pPr>
            <a:r>
              <a:rPr sz="2900" dirty="0">
                <a:latin typeface="Calibri" panose="020F0502020204030204" pitchFamily="34" charset="0"/>
              </a:rPr>
              <a:t>Formål: </a:t>
            </a:r>
          </a:p>
          <a:p>
            <a:pPr marL="285750" indent="-285750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sz="2900" dirty="0">
                <a:latin typeface="Calibri" panose="020F0502020204030204" pitchFamily="34" charset="0"/>
              </a:rPr>
              <a:t>Er </a:t>
            </a:r>
            <a:r>
              <a:rPr sz="2900" dirty="0" smtClean="0">
                <a:latin typeface="Calibri" panose="020F0502020204030204" pitchFamily="34" charset="0"/>
              </a:rPr>
              <a:t>LAR-effekt </a:t>
            </a:r>
            <a:r>
              <a:rPr sz="2900" dirty="0">
                <a:latin typeface="Calibri" panose="020F0502020204030204" pitchFamily="34" charset="0"/>
              </a:rPr>
              <a:t>signifikant mht. </a:t>
            </a:r>
            <a:r>
              <a:rPr sz="2900" dirty="0" err="1">
                <a:latin typeface="Calibri" panose="020F0502020204030204" pitchFamily="34" charset="0"/>
              </a:rPr>
              <a:t>service-niveauet</a:t>
            </a:r>
            <a:r>
              <a:rPr sz="2900" dirty="0">
                <a:latin typeface="Calibri" panose="020F0502020204030204" pitchFamily="34" charset="0"/>
              </a:rPr>
              <a:t>? </a:t>
            </a:r>
          </a:p>
          <a:p>
            <a:pPr marL="285750" indent="-285750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sz="2900" dirty="0">
                <a:latin typeface="Calibri" panose="020F0502020204030204" pitchFamily="34" charset="0"/>
              </a:rPr>
              <a:t>(Belysning af afledte effekter ved nedsivning)</a:t>
            </a:r>
          </a:p>
          <a:p>
            <a:pPr eaLnBrk="1" hangingPunct="1">
              <a:buClrTx/>
              <a:defRPr/>
            </a:pPr>
            <a:endParaRPr sz="2900" dirty="0">
              <a:latin typeface="Calibri" panose="020F0502020204030204" pitchFamily="34" charset="0"/>
            </a:endParaRPr>
          </a:p>
          <a:p>
            <a:pPr eaLnBrk="1" hangingPunct="1">
              <a:buClrTx/>
              <a:defRPr/>
            </a:pPr>
            <a:r>
              <a:rPr sz="2900" dirty="0" smtClean="0">
                <a:latin typeface="Calibri" panose="020F0502020204030204" pitchFamily="34" charset="0"/>
              </a:rPr>
              <a:t>Metode (modellering / </a:t>
            </a:r>
            <a:r>
              <a:rPr sz="2900" dirty="0" err="1" smtClean="0">
                <a:latin typeface="Calibri" panose="020F0502020204030204" pitchFamily="34" charset="0"/>
              </a:rPr>
              <a:t>opskalering</a:t>
            </a:r>
            <a:r>
              <a:rPr sz="2900" dirty="0" smtClean="0">
                <a:latin typeface="Calibri" panose="020F0502020204030204" pitchFamily="34" charset="0"/>
              </a:rPr>
              <a:t>):</a:t>
            </a:r>
            <a:endParaRPr sz="2900" dirty="0">
              <a:latin typeface="Calibri" panose="020F0502020204030204" pitchFamily="34" charset="0"/>
            </a:endParaRPr>
          </a:p>
          <a:p>
            <a:pPr marL="393700" lvl="1" indent="-285750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sz="2900" dirty="0"/>
              <a:t>Modellering </a:t>
            </a:r>
            <a:r>
              <a:rPr sz="2900" dirty="0" smtClean="0"/>
              <a:t>af </a:t>
            </a:r>
            <a:r>
              <a:rPr sz="2900" dirty="0"/>
              <a:t>LAR fra matrikel til kloakopland</a:t>
            </a:r>
          </a:p>
          <a:p>
            <a:pPr marL="393700" lvl="1" indent="-285750" eaLnBrk="1" hangingPunct="1">
              <a:buClrTx/>
              <a:buFont typeface="Arial" panose="020B0604020202020204" pitchFamily="34" charset="0"/>
              <a:buChar char="•"/>
              <a:defRPr/>
            </a:pPr>
            <a:endParaRPr dirty="0" smtClean="0"/>
          </a:p>
          <a:p>
            <a:pPr marL="393700" lvl="1" indent="-285750" eaLnBrk="1" hangingPunct="1">
              <a:buClrTx/>
              <a:buFont typeface="Arial" panose="020B0604020202020204" pitchFamily="34" charset="0"/>
              <a:buChar char="•"/>
              <a:defRPr/>
            </a:pPr>
            <a:endParaRPr lang="da-DK" dirty="0"/>
          </a:p>
          <a:p>
            <a:pPr marL="393700" lvl="1" indent="-285750" eaLnBrk="1" hangingPunct="1">
              <a:buClrTx/>
              <a:buFont typeface="Arial" panose="020B0604020202020204" pitchFamily="34" charset="0"/>
              <a:buChar char="•"/>
              <a:defRPr/>
            </a:pPr>
            <a:endParaRPr lang="da-DK" dirty="0" smtClean="0"/>
          </a:p>
          <a:p>
            <a:pPr marL="393700" lvl="1" indent="-285750" eaLnBrk="1" hangingPunct="1">
              <a:buClrTx/>
              <a:buFont typeface="Arial" panose="020B0604020202020204" pitchFamily="34" charset="0"/>
              <a:buChar char="•"/>
              <a:defRPr/>
            </a:pPr>
            <a:endParaRPr lang="da-DK" dirty="0"/>
          </a:p>
          <a:p>
            <a:pPr marL="393700" lvl="1" indent="-285750" eaLnBrk="1" hangingPunct="1">
              <a:buClrTx/>
              <a:buFont typeface="Arial" panose="020B0604020202020204" pitchFamily="34" charset="0"/>
              <a:buChar char="•"/>
              <a:defRPr/>
            </a:pPr>
            <a:endParaRPr lang="da-DK" dirty="0" smtClean="0"/>
          </a:p>
          <a:p>
            <a:pPr marL="393700" lvl="1" indent="-285750" eaLnBrk="1" hangingPunct="1">
              <a:buClrTx/>
              <a:buFont typeface="Arial" panose="020B0604020202020204" pitchFamily="34" charset="0"/>
              <a:buChar char="•"/>
              <a:defRPr/>
            </a:pPr>
            <a:endParaRPr lang="da-DK" dirty="0"/>
          </a:p>
          <a:p>
            <a:pPr marL="393700" lvl="1" indent="-285750" eaLnBrk="1" hangingPunct="1">
              <a:buClrTx/>
              <a:buFont typeface="Arial" panose="020B0604020202020204" pitchFamily="34" charset="0"/>
              <a:buChar char="•"/>
              <a:defRPr/>
            </a:pPr>
            <a:endParaRPr lang="da-DK" dirty="0" smtClean="0"/>
          </a:p>
          <a:p>
            <a:pPr marL="393700" lvl="1" indent="-285750" eaLnBrk="1" hangingPunct="1">
              <a:buClrTx/>
              <a:buFont typeface="Arial" panose="020B0604020202020204" pitchFamily="34" charset="0"/>
              <a:buChar char="•"/>
              <a:defRPr/>
            </a:pPr>
            <a:endParaRPr lang="da-DK" dirty="0"/>
          </a:p>
          <a:p>
            <a:pPr marL="393700" lvl="1" indent="-285750" eaLnBrk="1" hangingPunct="1">
              <a:buClrTx/>
              <a:buFont typeface="Arial" panose="020B0604020202020204" pitchFamily="34" charset="0"/>
              <a:buChar char="•"/>
              <a:defRPr/>
            </a:pPr>
            <a:endParaRPr lang="da-DK" dirty="0" smtClean="0"/>
          </a:p>
          <a:p>
            <a:pPr marL="393700" lvl="1" indent="-285750" eaLnBrk="1" hangingPunct="1">
              <a:buClrTx/>
              <a:buFont typeface="Arial" panose="020B0604020202020204" pitchFamily="34" charset="0"/>
              <a:buChar char="•"/>
              <a:defRPr/>
            </a:pPr>
            <a:endParaRPr dirty="0" smtClean="0"/>
          </a:p>
          <a:p>
            <a:pPr marL="393700" lvl="1" indent="-285750" eaLnBrk="1" hangingPunct="1">
              <a:buClrTx/>
              <a:buFont typeface="Arial" panose="020B0604020202020204" pitchFamily="34" charset="0"/>
              <a:buChar char="•"/>
              <a:defRPr/>
            </a:pPr>
            <a:r>
              <a:rPr dirty="0" smtClean="0"/>
              <a:t>Simulering </a:t>
            </a:r>
            <a:r>
              <a:rPr dirty="0"/>
              <a:t>af </a:t>
            </a:r>
            <a:r>
              <a:rPr dirty="0" err="1" smtClean="0"/>
              <a:t>opstuvninger</a:t>
            </a:r>
            <a:r>
              <a:rPr dirty="0" smtClean="0"/>
              <a:t> </a:t>
            </a:r>
            <a:r>
              <a:rPr dirty="0"/>
              <a:t>v. MIKE-URBAN</a:t>
            </a:r>
          </a:p>
          <a:p>
            <a:pPr lvl="1" indent="0" eaLnBrk="1" hangingPunct="1">
              <a:buClrTx/>
              <a:buNone/>
              <a:defRPr/>
            </a:pPr>
            <a:r>
              <a:rPr dirty="0" smtClean="0"/>
              <a:t>	-&gt;Evaluér </a:t>
            </a:r>
            <a:r>
              <a:rPr dirty="0" err="1"/>
              <a:t>service-niveau</a:t>
            </a:r>
            <a:endParaRPr dirty="0"/>
          </a:p>
          <a:p>
            <a:pPr lvl="1" indent="0" eaLnBrk="1" hangingPunct="1">
              <a:buClrTx/>
              <a:buFont typeface="Arial" charset="0"/>
              <a:buNone/>
              <a:defRPr/>
            </a:pPr>
            <a:endParaRPr dirty="0"/>
          </a:p>
          <a:p>
            <a:pPr marL="393700" lvl="1" indent="-285750" eaLnBrk="1" hangingPunct="1">
              <a:buClrTx/>
              <a:buFont typeface="Arial" panose="020B0604020202020204" pitchFamily="34" charset="0"/>
              <a:buChar char="•"/>
              <a:defRPr/>
            </a:pPr>
            <a:endParaRPr lang="en-GB" altLang="da-DK" sz="1800" b="1" dirty="0"/>
          </a:p>
          <a:p>
            <a:pPr marL="393700" lvl="1" indent="-285750" eaLnBrk="1" hangingPunct="1">
              <a:buClrTx/>
              <a:buFont typeface="Arial" panose="020B0604020202020204" pitchFamily="34" charset="0"/>
              <a:buChar char="•"/>
              <a:defRPr/>
            </a:pPr>
            <a:endParaRPr lang="en-GB" altLang="da-DK" sz="1800" b="1" dirty="0"/>
          </a:p>
          <a:p>
            <a:pPr marL="393700" lvl="1" indent="-285750" eaLnBrk="1" hangingPunct="1">
              <a:buClrTx/>
              <a:buFont typeface="Arial" panose="020B0604020202020204" pitchFamily="34" charset="0"/>
              <a:buChar char="•"/>
              <a:defRPr/>
            </a:pPr>
            <a:endParaRPr dirty="0"/>
          </a:p>
          <a:p>
            <a:pPr marL="393700" lvl="1" indent="-285750" eaLnBrk="1" hangingPunct="1">
              <a:buClrTx/>
              <a:buFont typeface="Arial" panose="020B0604020202020204" pitchFamily="34" charset="0"/>
              <a:buChar char="•"/>
              <a:defRPr/>
            </a:pPr>
            <a:endParaRPr dirty="0"/>
          </a:p>
          <a:p>
            <a:pPr marL="393700" lvl="1" indent="-285750" eaLnBrk="1" hangingPunct="1">
              <a:buClrTx/>
              <a:buFont typeface="Arial" panose="020B0604020202020204" pitchFamily="34" charset="0"/>
              <a:buChar char="•"/>
              <a:defRPr/>
            </a:pPr>
            <a:endParaRPr dirty="0"/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547" t="51952" r="51904" b="9300"/>
          <a:stretch>
            <a:fillRect/>
          </a:stretch>
        </p:blipFill>
        <p:spPr bwMode="auto">
          <a:xfrm>
            <a:off x="50800" y="3681413"/>
            <a:ext cx="1922463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39" name="Straight Arrow Connector 2"/>
          <p:cNvCxnSpPr>
            <a:cxnSpLocks noChangeShapeType="1"/>
          </p:cNvCxnSpPr>
          <p:nvPr/>
        </p:nvCxnSpPr>
        <p:spPr bwMode="auto">
          <a:xfrm>
            <a:off x="1387475" y="2009775"/>
            <a:ext cx="1066800" cy="2616200"/>
          </a:xfrm>
          <a:prstGeom prst="straightConnector1">
            <a:avLst/>
          </a:prstGeom>
          <a:noFill/>
          <a:ln w="63500" algn="ctr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844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8622" t="50929" r="20357" b="9300"/>
          <a:stretch>
            <a:fillRect/>
          </a:stretch>
        </p:blipFill>
        <p:spPr bwMode="auto">
          <a:xfrm>
            <a:off x="1492250" y="4602163"/>
            <a:ext cx="189071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11362" y="3317875"/>
            <a:ext cx="2467213" cy="192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1379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612774" y="116632"/>
            <a:ext cx="7631633" cy="90963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da-DK" sz="2800" dirty="0" err="1" smtClean="0"/>
              <a:t>Effekt</a:t>
            </a:r>
            <a:r>
              <a:rPr lang="en-GB" altLang="da-DK" sz="2800" dirty="0" smtClean="0"/>
              <a:t> </a:t>
            </a:r>
            <a:r>
              <a:rPr lang="en-GB" altLang="da-DK" sz="2800" dirty="0" err="1" smtClean="0"/>
              <a:t>på</a:t>
            </a:r>
            <a:r>
              <a:rPr lang="en-GB" altLang="da-DK" sz="2800" dirty="0" smtClean="0"/>
              <a:t> </a:t>
            </a:r>
            <a:r>
              <a:rPr lang="en-GB" altLang="da-DK" sz="2800" dirty="0" err="1" smtClean="0"/>
              <a:t>grundvandsspejlet</a:t>
            </a:r>
            <a:r>
              <a:rPr lang="en-GB" altLang="da-DK" sz="2800" dirty="0" smtClean="0"/>
              <a:t> </a:t>
            </a:r>
            <a:r>
              <a:rPr lang="en-GB" altLang="da-DK" sz="2800" dirty="0" err="1" smtClean="0"/>
              <a:t>ved</a:t>
            </a:r>
            <a:r>
              <a:rPr lang="en-GB" altLang="da-DK" sz="2800" dirty="0" smtClean="0"/>
              <a:t> </a:t>
            </a:r>
            <a:r>
              <a:rPr lang="en-GB" altLang="da-DK" sz="2800" dirty="0" err="1" smtClean="0"/>
              <a:t>koblede</a:t>
            </a:r>
            <a:r>
              <a:rPr lang="en-GB" altLang="da-DK" sz="2800" dirty="0" smtClean="0"/>
              <a:t> </a:t>
            </a:r>
            <a:r>
              <a:rPr lang="en-GB" altLang="da-DK" sz="2800" dirty="0" err="1" smtClean="0"/>
              <a:t>løsninger</a:t>
            </a:r>
            <a:endParaRPr lang="en-GB" altLang="da-DK" sz="2800" dirty="0" smtClean="0"/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494078" y="5072882"/>
            <a:ext cx="276120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altLang="da-DK" sz="2000" dirty="0" smtClean="0">
                <a:latin typeface="Calibri" panose="020F0502020204030204" pitchFamily="34" charset="0"/>
              </a:rPr>
              <a:t>LAR-</a:t>
            </a:r>
            <a:r>
              <a:rPr lang="en-GB" altLang="da-DK" sz="2000" dirty="0" err="1" smtClean="0">
                <a:latin typeface="Calibri" panose="020F0502020204030204" pitchFamily="34" charset="0"/>
              </a:rPr>
              <a:t>scenarie</a:t>
            </a:r>
            <a:r>
              <a:rPr lang="en-GB" altLang="da-DK" sz="2000" dirty="0" smtClean="0">
                <a:latin typeface="Calibri" panose="020F0502020204030204" pitchFamily="34" charset="0"/>
              </a:rPr>
              <a:t> </a:t>
            </a:r>
            <a:r>
              <a:rPr lang="en-GB" altLang="da-DK" sz="2000" dirty="0">
                <a:latin typeface="Calibri" panose="020F0502020204030204" pitchFamily="34" charset="0"/>
              </a:rPr>
              <a:t>1</a:t>
            </a:r>
          </a:p>
          <a:p>
            <a:r>
              <a:rPr lang="en-GB" altLang="da-DK" sz="2000" dirty="0" smtClean="0">
                <a:latin typeface="Calibri" panose="020F0502020204030204" pitchFamily="34" charset="0"/>
              </a:rPr>
              <a:t>-</a:t>
            </a:r>
            <a:r>
              <a:rPr lang="en-GB" altLang="da-DK" sz="2000" dirty="0" err="1" smtClean="0">
                <a:latin typeface="Calibri" panose="020F0502020204030204" pitchFamily="34" charset="0"/>
              </a:rPr>
              <a:t>nedsivning</a:t>
            </a:r>
            <a:r>
              <a:rPr lang="en-GB" altLang="da-DK" sz="2000" dirty="0" smtClean="0">
                <a:latin typeface="Calibri" panose="020F0502020204030204" pitchFamily="34" charset="0"/>
              </a:rPr>
              <a:t> </a:t>
            </a:r>
            <a:r>
              <a:rPr lang="en-GB" altLang="da-DK" sz="2000" dirty="0" err="1" smtClean="0">
                <a:latin typeface="Calibri" panose="020F0502020204030204" pitchFamily="34" charset="0"/>
              </a:rPr>
              <a:t>ved</a:t>
            </a:r>
            <a:r>
              <a:rPr lang="en-GB" altLang="da-DK" sz="2000" dirty="0" smtClean="0">
                <a:latin typeface="Calibri" panose="020F0502020204030204" pitchFamily="34" charset="0"/>
              </a:rPr>
              <a:t> </a:t>
            </a:r>
            <a:r>
              <a:rPr lang="en-GB" altLang="da-DK" sz="2000" dirty="0" err="1" smtClean="0">
                <a:latin typeface="Calibri" panose="020F0502020204030204" pitchFamily="34" charset="0"/>
              </a:rPr>
              <a:t>faskiner</a:t>
            </a:r>
            <a:r>
              <a:rPr lang="en-GB" altLang="da-DK" sz="2000" dirty="0" smtClean="0">
                <a:latin typeface="Calibri" panose="020F0502020204030204" pitchFamily="34" charset="0"/>
              </a:rPr>
              <a:t> </a:t>
            </a:r>
          </a:p>
          <a:p>
            <a:r>
              <a:rPr lang="en-GB" altLang="da-DK" sz="2000" dirty="0" smtClean="0">
                <a:latin typeface="Calibri" panose="020F0502020204030204" pitchFamily="34" charset="0"/>
              </a:rPr>
              <a:t>(</a:t>
            </a:r>
            <a:r>
              <a:rPr lang="en-GB" altLang="da-DK" sz="2000" dirty="0" err="1" smtClean="0">
                <a:latin typeface="Calibri" panose="020F0502020204030204" pitchFamily="34" charset="0"/>
              </a:rPr>
              <a:t>afkobling</a:t>
            </a:r>
            <a:r>
              <a:rPr lang="en-GB" altLang="da-DK" sz="2000" dirty="0" smtClean="0">
                <a:latin typeface="Calibri" panose="020F0502020204030204" pitchFamily="34" charset="0"/>
              </a:rPr>
              <a:t>)</a:t>
            </a:r>
            <a:endParaRPr lang="da-DK" altLang="da-DK" sz="2000" dirty="0">
              <a:latin typeface="Calibri" panose="020F0502020204030204" pitchFamily="34" charset="0"/>
            </a:endParaRPr>
          </a:p>
        </p:txBody>
      </p:sp>
      <p:pic>
        <p:nvPicPr>
          <p:cNvPr id="20486" name="Picture 3" descr="C:\sag\105173\typeoplande\forslag_oplande\type1\results\heads\GEO1\GEO1_heads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50" t="38560" r="54035" b="34602"/>
          <a:stretch/>
        </p:blipFill>
        <p:spPr bwMode="auto">
          <a:xfrm>
            <a:off x="4235666" y="1700808"/>
            <a:ext cx="3229159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owchart: Process 7"/>
          <p:cNvSpPr/>
          <p:nvPr/>
        </p:nvSpPr>
        <p:spPr bwMode="auto">
          <a:xfrm>
            <a:off x="7011439" y="1496020"/>
            <a:ext cx="1820862" cy="1198563"/>
          </a:xfrm>
          <a:prstGeom prst="flowChartProcess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da-DK" sz="18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4716016" y="5072882"/>
            <a:ext cx="33838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1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GB" altLang="da-DK" sz="2000" dirty="0" smtClean="0">
                <a:latin typeface="Calibri" panose="020F0502020204030204" pitchFamily="34" charset="0"/>
              </a:rPr>
              <a:t>LAR-</a:t>
            </a:r>
            <a:r>
              <a:rPr lang="en-GB" altLang="da-DK" sz="2000" dirty="0" err="1" smtClean="0">
                <a:latin typeface="Calibri" panose="020F0502020204030204" pitchFamily="34" charset="0"/>
              </a:rPr>
              <a:t>scenarie</a:t>
            </a:r>
            <a:r>
              <a:rPr lang="en-GB" altLang="da-DK" sz="2000" dirty="0" smtClean="0">
                <a:latin typeface="Calibri" panose="020F0502020204030204" pitchFamily="34" charset="0"/>
              </a:rPr>
              <a:t> </a:t>
            </a:r>
            <a:r>
              <a:rPr lang="en-GB" altLang="da-DK" sz="2000" dirty="0">
                <a:latin typeface="Calibri" panose="020F0502020204030204" pitchFamily="34" charset="0"/>
              </a:rPr>
              <a:t>2</a:t>
            </a:r>
          </a:p>
          <a:p>
            <a:r>
              <a:rPr lang="en-GB" altLang="da-DK" sz="2000" dirty="0" smtClean="0">
                <a:latin typeface="Calibri" panose="020F0502020204030204" pitchFamily="34" charset="0"/>
              </a:rPr>
              <a:t>-</a:t>
            </a:r>
            <a:r>
              <a:rPr lang="en-GB" altLang="da-DK" sz="2000" dirty="0" err="1" smtClean="0">
                <a:latin typeface="Calibri" panose="020F0502020204030204" pitchFamily="34" charset="0"/>
              </a:rPr>
              <a:t>regnvandstank</a:t>
            </a:r>
            <a:r>
              <a:rPr lang="en-GB" altLang="da-DK" sz="2000" dirty="0" smtClean="0">
                <a:latin typeface="Calibri" panose="020F0502020204030204" pitchFamily="34" charset="0"/>
              </a:rPr>
              <a:t> </a:t>
            </a:r>
            <a:r>
              <a:rPr lang="en-GB" altLang="da-DK" sz="2000" dirty="0" err="1" smtClean="0">
                <a:latin typeface="Calibri" panose="020F0502020204030204" pitchFamily="34" charset="0"/>
              </a:rPr>
              <a:t>før</a:t>
            </a:r>
            <a:r>
              <a:rPr lang="en-GB" altLang="da-DK" sz="2000" dirty="0" smtClean="0">
                <a:latin typeface="Calibri" panose="020F0502020204030204" pitchFamily="34" charset="0"/>
              </a:rPr>
              <a:t> </a:t>
            </a:r>
            <a:r>
              <a:rPr lang="en-GB" altLang="da-DK" sz="2000" dirty="0" err="1" smtClean="0">
                <a:latin typeface="Calibri" panose="020F0502020204030204" pitchFamily="34" charset="0"/>
              </a:rPr>
              <a:t>nedsivning</a:t>
            </a:r>
            <a:r>
              <a:rPr lang="en-GB" altLang="da-DK" sz="2000" dirty="0" smtClean="0">
                <a:latin typeface="Calibri" panose="020F0502020204030204" pitchFamily="34" charset="0"/>
              </a:rPr>
              <a:t> </a:t>
            </a:r>
          </a:p>
          <a:p>
            <a:endParaRPr lang="da-DK" altLang="da-DK" sz="2000" dirty="0">
              <a:latin typeface="Calibri" panose="020F0502020204030204" pitchFamily="34" charset="0"/>
            </a:endParaRPr>
          </a:p>
        </p:txBody>
      </p:sp>
      <p:sp>
        <p:nvSpPr>
          <p:cNvPr id="11" name="Flowchart: Process 10"/>
          <p:cNvSpPr/>
          <p:nvPr/>
        </p:nvSpPr>
        <p:spPr bwMode="auto">
          <a:xfrm>
            <a:off x="3496469" y="5041900"/>
            <a:ext cx="1077912" cy="711200"/>
          </a:xfrm>
          <a:prstGeom prst="flowChartProcess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da-DK" sz="1800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20484" name="Picture 2" descr="C:\sag\105173\typeoplande\forslag_oplande\type1\results\heads\GEO1\GEO1_heads_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38" t="38669" r="54179" b="34492"/>
          <a:stretch/>
        </p:blipFill>
        <p:spPr bwMode="auto">
          <a:xfrm>
            <a:off x="127502" y="1577309"/>
            <a:ext cx="3368967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lowchart: Process 4"/>
          <p:cNvSpPr/>
          <p:nvPr/>
        </p:nvSpPr>
        <p:spPr bwMode="auto">
          <a:xfrm>
            <a:off x="2834013" y="1889773"/>
            <a:ext cx="1465262" cy="788988"/>
          </a:xfrm>
          <a:prstGeom prst="flowChartProcess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da-DK" sz="1800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13" name="Picture 3" descr="C:\sag\105173\typeoplande\forslag_oplande\type1\results\heads\GEO1\GEO1_heads_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593" t="50238" r="45355" b="36343"/>
          <a:stretch/>
        </p:blipFill>
        <p:spPr bwMode="auto">
          <a:xfrm>
            <a:off x="7873006" y="2149028"/>
            <a:ext cx="1091481" cy="257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282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6" name="Picture 3" descr="C:\sag\105173\typeoplande\forslag_oplande\type1\results\heads\GEO1\GEO1_heads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50" t="38560" r="54035" b="34602"/>
          <a:stretch/>
        </p:blipFill>
        <p:spPr bwMode="auto">
          <a:xfrm>
            <a:off x="7020272" y="416631"/>
            <a:ext cx="2664296" cy="260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lowchart: Process 10"/>
          <p:cNvSpPr/>
          <p:nvPr/>
        </p:nvSpPr>
        <p:spPr bwMode="auto">
          <a:xfrm>
            <a:off x="9145612" y="510658"/>
            <a:ext cx="538956" cy="711200"/>
          </a:xfrm>
          <a:prstGeom prst="flowChartProcess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da-DK" sz="1800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20492" name="Picture 4" descr="C:\sag\105173\typeoplande\forslag_oplande\type1\results\flow\geo1\Qflow_p1_catch_G61F041_7300_aktuel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19" y="2190905"/>
            <a:ext cx="7412275" cy="444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 rot="2198822">
            <a:off x="8324260" y="1534755"/>
            <a:ext cx="248507" cy="193556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cxnSp>
        <p:nvCxnSpPr>
          <p:cNvPr id="16" name="Straight Arrow Connector 2"/>
          <p:cNvCxnSpPr>
            <a:cxnSpLocks noChangeShapeType="1"/>
            <a:stCxn id="3" idx="2"/>
          </p:cNvCxnSpPr>
          <p:nvPr/>
        </p:nvCxnSpPr>
        <p:spPr bwMode="auto">
          <a:xfrm flipH="1">
            <a:off x="7524328" y="1709181"/>
            <a:ext cx="866421" cy="855723"/>
          </a:xfrm>
          <a:prstGeom prst="straightConnector1">
            <a:avLst/>
          </a:prstGeom>
          <a:noFill/>
          <a:ln w="63500" algn="ctr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2"/>
          <p:cNvCxnSpPr>
            <a:cxnSpLocks noChangeShapeType="1"/>
          </p:cNvCxnSpPr>
          <p:nvPr/>
        </p:nvCxnSpPr>
        <p:spPr bwMode="auto">
          <a:xfrm>
            <a:off x="1691680" y="4797152"/>
            <a:ext cx="0" cy="701747"/>
          </a:xfrm>
          <a:prstGeom prst="straightConnector1">
            <a:avLst/>
          </a:prstGeom>
          <a:noFill/>
          <a:ln w="25400" algn="ctr">
            <a:solidFill>
              <a:schemeClr val="tx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6"/>
          <p:cNvSpPr/>
          <p:nvPr/>
        </p:nvSpPr>
        <p:spPr>
          <a:xfrm>
            <a:off x="1469965" y="4535542"/>
            <a:ext cx="10242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da-DK" sz="1100" dirty="0" err="1" smtClean="0"/>
              <a:t>Uden</a:t>
            </a:r>
            <a:r>
              <a:rPr lang="en-GB" altLang="da-DK" sz="1100" dirty="0" smtClean="0"/>
              <a:t> LAR</a:t>
            </a:r>
            <a:endParaRPr lang="en-GB" altLang="da-DK" sz="1100" dirty="0"/>
          </a:p>
        </p:txBody>
      </p:sp>
      <p:cxnSp>
        <p:nvCxnSpPr>
          <p:cNvPr id="26" name="Straight Arrow Connector 2"/>
          <p:cNvCxnSpPr>
            <a:cxnSpLocks noChangeShapeType="1"/>
          </p:cNvCxnSpPr>
          <p:nvPr/>
        </p:nvCxnSpPr>
        <p:spPr bwMode="auto">
          <a:xfrm flipH="1">
            <a:off x="1778417" y="5459362"/>
            <a:ext cx="273320" cy="702046"/>
          </a:xfrm>
          <a:prstGeom prst="straightConnector1">
            <a:avLst/>
          </a:prstGeom>
          <a:noFill/>
          <a:ln w="25400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ectangle 26"/>
          <p:cNvSpPr/>
          <p:nvPr/>
        </p:nvSpPr>
        <p:spPr>
          <a:xfrm>
            <a:off x="1853207" y="5221900"/>
            <a:ext cx="8290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da-DK" sz="1200" dirty="0" smtClean="0">
                <a:solidFill>
                  <a:srgbClr val="FF0000"/>
                </a:solidFill>
              </a:rPr>
              <a:t>Med LAR</a:t>
            </a:r>
            <a:endParaRPr lang="en-GB" altLang="da-DK" sz="12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99592" y="2694135"/>
            <a:ext cx="27363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da-DK" sz="1600" b="1" dirty="0" err="1" smtClean="0">
                <a:latin typeface="Calibri" panose="020F0502020204030204" pitchFamily="34" charset="0"/>
              </a:rPr>
              <a:t>Afstrømning</a:t>
            </a:r>
            <a:r>
              <a:rPr lang="en-GB" altLang="da-DK" sz="1600" b="1" dirty="0" smtClean="0">
                <a:latin typeface="Calibri" panose="020F0502020204030204" pitchFamily="34" charset="0"/>
              </a:rPr>
              <a:t> </a:t>
            </a:r>
            <a:r>
              <a:rPr lang="en-GB" altLang="da-DK" sz="1600" b="1" dirty="0" err="1">
                <a:latin typeface="Calibri" panose="020F0502020204030204" pitchFamily="34" charset="0"/>
              </a:rPr>
              <a:t>i</a:t>
            </a:r>
            <a:r>
              <a:rPr lang="en-GB" altLang="da-DK" sz="1600" b="1" dirty="0" smtClean="0">
                <a:latin typeface="Calibri" panose="020F0502020204030204" pitchFamily="34" charset="0"/>
              </a:rPr>
              <a:t> et  </a:t>
            </a:r>
            <a:r>
              <a:rPr lang="en-GB" altLang="da-DK" sz="1600" b="1" dirty="0" err="1" smtClean="0">
                <a:latin typeface="Calibri" panose="020F0502020204030204" pitchFamily="34" charset="0"/>
              </a:rPr>
              <a:t>kloakopland</a:t>
            </a:r>
            <a:endParaRPr lang="en-GB" altLang="da-DK" sz="1600" b="1" dirty="0">
              <a:latin typeface="Calibri" panose="020F0502020204030204" pitchFamily="34" charset="0"/>
            </a:endParaRPr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411123" y="-77365"/>
            <a:ext cx="8503395" cy="909637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da-DK" sz="3600" dirty="0" err="1" smtClean="0"/>
              <a:t>Effekt</a:t>
            </a:r>
            <a:r>
              <a:rPr lang="en-GB" altLang="da-DK" sz="3600" dirty="0" smtClean="0"/>
              <a:t> </a:t>
            </a:r>
            <a:r>
              <a:rPr lang="en-GB" altLang="da-DK" sz="3600" dirty="0" err="1" smtClean="0"/>
              <a:t>på</a:t>
            </a:r>
            <a:r>
              <a:rPr lang="en-GB" altLang="da-DK" sz="3600" dirty="0" smtClean="0"/>
              <a:t> </a:t>
            </a:r>
            <a:r>
              <a:rPr lang="en-GB" altLang="da-DK" sz="3600" dirty="0" err="1" smtClean="0"/>
              <a:t>afstrømning</a:t>
            </a:r>
            <a:r>
              <a:rPr lang="en-GB" altLang="da-DK" sz="3600" dirty="0" smtClean="0"/>
              <a:t> </a:t>
            </a:r>
            <a:r>
              <a:rPr lang="en-GB" altLang="da-DK" sz="3600" dirty="0" err="1" smtClean="0"/>
              <a:t>i</a:t>
            </a:r>
            <a:r>
              <a:rPr lang="en-GB" altLang="da-DK" sz="3600" dirty="0" smtClean="0"/>
              <a:t> </a:t>
            </a:r>
            <a:r>
              <a:rPr lang="en-GB" altLang="da-DK" sz="3600" dirty="0" err="1" smtClean="0"/>
              <a:t>kloakopland</a:t>
            </a:r>
            <a:endParaRPr lang="en-GB" altLang="da-DK" sz="3600" dirty="0" smtClean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899592" y="3789040"/>
            <a:ext cx="6624736" cy="0"/>
          </a:xfrm>
          <a:prstGeom prst="line">
            <a:avLst/>
          </a:prstGeom>
          <a:ln w="381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922238" y="3527430"/>
            <a:ext cx="102425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da-DK" sz="1100" dirty="0" err="1" smtClean="0"/>
              <a:t>Qmax</a:t>
            </a:r>
            <a:r>
              <a:rPr lang="en-GB" altLang="da-DK" sz="1100" dirty="0" smtClean="0"/>
              <a:t> </a:t>
            </a:r>
            <a:r>
              <a:rPr lang="en-GB" altLang="da-DK" sz="1100" dirty="0" err="1" smtClean="0"/>
              <a:t>kloak</a:t>
            </a:r>
            <a:r>
              <a:rPr lang="en-GB" altLang="da-DK" sz="1100" dirty="0" smtClean="0"/>
              <a:t> </a:t>
            </a:r>
            <a:endParaRPr lang="en-GB" altLang="da-DK" sz="1100" dirty="0"/>
          </a:p>
        </p:txBody>
      </p:sp>
    </p:spTree>
    <p:extLst>
      <p:ext uri="{BB962C8B-B14F-4D97-AF65-F5344CB8AC3E}">
        <p14:creationId xmlns:p14="http://schemas.microsoft.com/office/powerpoint/2010/main" xmlns="" val="394655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sz="quarter" idx="11"/>
          </p:nvPr>
        </p:nvSpPr>
        <p:spPr>
          <a:xfrm>
            <a:off x="312738" y="2062163"/>
            <a:ext cx="8361362" cy="1377950"/>
          </a:xfrm>
        </p:spPr>
        <p:txBody>
          <a:bodyPr/>
          <a:lstStyle/>
          <a:p>
            <a:pPr eaLnBrk="1" hangingPunct="1"/>
            <a:r>
              <a:rPr lang="en-GB" altLang="da-DK" sz="1800" b="1" dirty="0">
                <a:latin typeface="Calibri" panose="020F0502020204030204" pitchFamily="34" charset="0"/>
              </a:rPr>
              <a:t>Service-</a:t>
            </a:r>
            <a:r>
              <a:rPr lang="en-GB" altLang="da-DK" sz="1800" b="1" dirty="0" err="1">
                <a:latin typeface="Calibri" panose="020F0502020204030204" pitchFamily="34" charset="0"/>
              </a:rPr>
              <a:t>niveau</a:t>
            </a:r>
            <a:r>
              <a:rPr lang="en-GB" altLang="da-DK" sz="1800" b="1" dirty="0">
                <a:latin typeface="Calibri" panose="020F0502020204030204" pitchFamily="34" charset="0"/>
              </a:rPr>
              <a:t> for </a:t>
            </a:r>
            <a:r>
              <a:rPr lang="en-GB" altLang="da-DK" sz="1800" b="1" dirty="0" err="1">
                <a:latin typeface="Calibri" panose="020F0502020204030204" pitchFamily="34" charset="0"/>
              </a:rPr>
              <a:t>afløbssystemet</a:t>
            </a:r>
            <a:endParaRPr lang="en-GB" altLang="da-DK" sz="1800" b="1" dirty="0">
              <a:latin typeface="Calibri" panose="020F0502020204030204" pitchFamily="34" charset="0"/>
            </a:endParaRPr>
          </a:p>
          <a:p>
            <a:pPr marL="0" lvl="1" indent="0" eaLnBrk="1" hangingPunct="1">
              <a:buFont typeface="Arial" charset="0"/>
              <a:buNone/>
            </a:pPr>
            <a:r>
              <a:rPr lang="en-GB" altLang="da-DK" sz="1800" dirty="0"/>
              <a:t>H &gt; </a:t>
            </a:r>
            <a:r>
              <a:rPr lang="en-GB" altLang="da-DK" sz="1800" b="1" dirty="0" err="1"/>
              <a:t>kælderniveau</a:t>
            </a:r>
            <a:r>
              <a:rPr lang="en-GB" altLang="da-DK" sz="1800" b="1" dirty="0"/>
              <a:t> </a:t>
            </a:r>
            <a:r>
              <a:rPr lang="en-GB" altLang="da-DK" sz="1800" dirty="0"/>
              <a:t>(1,5 </a:t>
            </a:r>
            <a:r>
              <a:rPr lang="en-GB" altLang="da-DK" sz="1800" dirty="0" err="1"/>
              <a:t>mut</a:t>
            </a:r>
            <a:r>
              <a:rPr lang="en-GB" altLang="da-DK" sz="1800" dirty="0"/>
              <a:t>); 	T&gt; 2 </a:t>
            </a:r>
            <a:r>
              <a:rPr lang="en-GB" altLang="da-DK" sz="1800" dirty="0" err="1"/>
              <a:t>år</a:t>
            </a:r>
            <a:r>
              <a:rPr lang="en-GB" altLang="da-DK" sz="1800" dirty="0"/>
              <a:t> (</a:t>
            </a:r>
            <a:r>
              <a:rPr lang="en-GB" altLang="da-DK" sz="1800" dirty="0" err="1"/>
              <a:t>små</a:t>
            </a:r>
            <a:r>
              <a:rPr lang="en-GB" altLang="da-DK" sz="1800" dirty="0"/>
              <a:t> </a:t>
            </a:r>
            <a:r>
              <a:rPr lang="en-GB" altLang="da-DK" sz="1800" dirty="0" err="1"/>
              <a:t>cirkler</a:t>
            </a:r>
            <a:r>
              <a:rPr lang="en-GB" altLang="da-DK" sz="1800" dirty="0"/>
              <a:t>)</a:t>
            </a:r>
          </a:p>
          <a:p>
            <a:pPr marL="0" lvl="1" indent="0" eaLnBrk="1" hangingPunct="1">
              <a:buFont typeface="Arial" charset="0"/>
              <a:buNone/>
            </a:pPr>
            <a:r>
              <a:rPr lang="en-GB" altLang="da-DK" sz="1800" dirty="0"/>
              <a:t>H &gt; </a:t>
            </a:r>
            <a:r>
              <a:rPr lang="en-GB" altLang="da-DK" sz="1800" b="1" dirty="0" err="1"/>
              <a:t>terræn</a:t>
            </a:r>
            <a:r>
              <a:rPr lang="en-GB" altLang="da-DK" sz="1800" b="1" dirty="0"/>
              <a:t> </a:t>
            </a:r>
            <a:r>
              <a:rPr lang="en-GB" altLang="da-DK" sz="1800" b="1" dirty="0" err="1"/>
              <a:t>niveau</a:t>
            </a:r>
            <a:r>
              <a:rPr lang="en-GB" altLang="da-DK" sz="1800" dirty="0"/>
              <a:t> 		T &gt; 10 </a:t>
            </a:r>
            <a:r>
              <a:rPr lang="en-GB" altLang="da-DK" sz="1800" dirty="0" err="1"/>
              <a:t>år</a:t>
            </a:r>
            <a:r>
              <a:rPr lang="en-GB" altLang="da-DK" sz="1800" dirty="0"/>
              <a:t> (store </a:t>
            </a:r>
            <a:r>
              <a:rPr lang="en-GB" altLang="da-DK" sz="1800" dirty="0" err="1" smtClean="0"/>
              <a:t>cirkler</a:t>
            </a:r>
            <a:r>
              <a:rPr lang="en-GB" altLang="da-DK" sz="1800" dirty="0" smtClean="0"/>
              <a:t>)</a:t>
            </a:r>
            <a:endParaRPr lang="en-GB" altLang="da-DK" sz="1800" dirty="0"/>
          </a:p>
        </p:txBody>
      </p:sp>
      <p:sp>
        <p:nvSpPr>
          <p:cNvPr id="21507" name="Title 1"/>
          <p:cNvSpPr>
            <a:spLocks noGrp="1"/>
          </p:cNvSpPr>
          <p:nvPr>
            <p:ph type="title"/>
          </p:nvPr>
        </p:nvSpPr>
        <p:spPr>
          <a:xfrm>
            <a:off x="577850" y="311150"/>
            <a:ext cx="7882582" cy="909638"/>
          </a:xfrm>
        </p:spPr>
        <p:txBody>
          <a:bodyPr>
            <a:normAutofit/>
          </a:bodyPr>
          <a:lstStyle/>
          <a:p>
            <a:r>
              <a:rPr lang="en-GB" altLang="da-DK" sz="3200" dirty="0" smtClean="0"/>
              <a:t>MIKE-URBAN </a:t>
            </a:r>
            <a:r>
              <a:rPr lang="en-GB" altLang="da-DK" sz="3200" dirty="0" err="1" smtClean="0"/>
              <a:t>pipeflow</a:t>
            </a:r>
            <a:r>
              <a:rPr lang="en-GB" altLang="da-DK" sz="3200" dirty="0" smtClean="0"/>
              <a:t> </a:t>
            </a:r>
            <a:r>
              <a:rPr lang="en-GB" altLang="da-DK" sz="3200" dirty="0" err="1" smtClean="0"/>
              <a:t>simulering</a:t>
            </a:r>
            <a:r>
              <a:rPr lang="en-GB" altLang="da-DK" sz="3200" dirty="0" smtClean="0"/>
              <a:t> </a:t>
            </a:r>
            <a:br>
              <a:rPr lang="en-GB" altLang="da-DK" sz="3200" dirty="0" smtClean="0"/>
            </a:br>
            <a:r>
              <a:rPr lang="en-GB" altLang="da-DK" sz="3200" dirty="0" smtClean="0"/>
              <a:t>(</a:t>
            </a:r>
            <a:r>
              <a:rPr lang="en-GB" altLang="da-DK" sz="3200" dirty="0" err="1" smtClean="0"/>
              <a:t>opstuvningsstatistik</a:t>
            </a:r>
            <a:r>
              <a:rPr lang="en-GB" altLang="da-DK" sz="3200" dirty="0"/>
              <a:t>; 1990-2010 )</a:t>
            </a:r>
            <a:endParaRPr lang="en-GB" altLang="da-DK" sz="3200" dirty="0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532" t="19576" r="27335" b="15331"/>
          <a:stretch>
            <a:fillRect/>
          </a:stretch>
        </p:blipFill>
        <p:spPr bwMode="auto">
          <a:xfrm>
            <a:off x="249238" y="3571875"/>
            <a:ext cx="4383087" cy="333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190" t="20625" r="28441" b="17426"/>
          <a:stretch>
            <a:fillRect/>
          </a:stretch>
        </p:blipFill>
        <p:spPr bwMode="auto">
          <a:xfrm>
            <a:off x="4670425" y="3619500"/>
            <a:ext cx="4313238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owchart: Process 8"/>
          <p:cNvSpPr/>
          <p:nvPr/>
        </p:nvSpPr>
        <p:spPr bwMode="auto">
          <a:xfrm rot="18637178">
            <a:off x="1516856" y="5080795"/>
            <a:ext cx="974725" cy="1700212"/>
          </a:xfrm>
          <a:prstGeom prst="flowChartProcess">
            <a:avLst/>
          </a:prstGeom>
          <a:noFill/>
          <a:ln w="25400">
            <a:solidFill>
              <a:srgbClr val="0070C0"/>
            </a:solidFill>
            <a:headEnd type="none" w="med" len="med"/>
            <a:tailEnd type="none" w="med" len="med"/>
          </a:ln>
          <a:effectLst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da-DK" sz="18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0" name="Flowchart: Process 9"/>
          <p:cNvSpPr/>
          <p:nvPr/>
        </p:nvSpPr>
        <p:spPr bwMode="auto">
          <a:xfrm rot="18637178">
            <a:off x="5945981" y="5141119"/>
            <a:ext cx="976313" cy="1698625"/>
          </a:xfrm>
          <a:prstGeom prst="flowChartProcess">
            <a:avLst/>
          </a:prstGeom>
          <a:noFill/>
          <a:ln w="25400">
            <a:solidFill>
              <a:srgbClr val="0070C0"/>
            </a:solidFill>
            <a:headEnd type="none" w="med" len="med"/>
            <a:tailEnd type="none" w="med" len="med"/>
          </a:ln>
          <a:effectLst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da-DK" sz="1800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74668" y="6597352"/>
            <a:ext cx="15732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da-DK" sz="1200" b="1" dirty="0" err="1" smtClean="0">
                <a:latin typeface="Calibri" panose="020F0502020204030204" pitchFamily="34" charset="0"/>
              </a:rPr>
              <a:t>Kilde</a:t>
            </a:r>
            <a:r>
              <a:rPr lang="en-GB" altLang="da-DK" sz="1200" b="1" dirty="0" smtClean="0">
                <a:latin typeface="Calibri" panose="020F0502020204030204" pitchFamily="34" charset="0"/>
              </a:rPr>
              <a:t>: </a:t>
            </a:r>
            <a:r>
              <a:rPr lang="en-GB" altLang="da-DK" sz="1200" b="1" dirty="0" err="1" smtClean="0">
                <a:latin typeface="Calibri" panose="020F0502020204030204" pitchFamily="34" charset="0"/>
              </a:rPr>
              <a:t>Vandcenter</a:t>
            </a:r>
            <a:r>
              <a:rPr lang="en-GB" altLang="da-DK" sz="1200" b="1" dirty="0" smtClean="0">
                <a:latin typeface="Calibri" panose="020F0502020204030204" pitchFamily="34" charset="0"/>
              </a:rPr>
              <a:t> </a:t>
            </a:r>
            <a:r>
              <a:rPr lang="en-GB" altLang="da-DK" sz="1200" b="1" dirty="0" err="1" smtClean="0">
                <a:latin typeface="Calibri" panose="020F0502020204030204" pitchFamily="34" charset="0"/>
              </a:rPr>
              <a:t>Syd</a:t>
            </a:r>
            <a:endParaRPr lang="da-DK" sz="1200" b="1" dirty="0">
              <a:latin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96614" y="6597352"/>
            <a:ext cx="15732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da-DK" sz="1200" b="1" dirty="0" err="1" smtClean="0">
                <a:latin typeface="Calibri" panose="020F0502020204030204" pitchFamily="34" charset="0"/>
              </a:rPr>
              <a:t>Kilde</a:t>
            </a:r>
            <a:r>
              <a:rPr lang="en-GB" altLang="da-DK" sz="1200" b="1" dirty="0" smtClean="0">
                <a:latin typeface="Calibri" panose="020F0502020204030204" pitchFamily="34" charset="0"/>
              </a:rPr>
              <a:t>: </a:t>
            </a:r>
            <a:r>
              <a:rPr lang="en-GB" altLang="da-DK" sz="1200" b="1" dirty="0" err="1" smtClean="0">
                <a:latin typeface="Calibri" panose="020F0502020204030204" pitchFamily="34" charset="0"/>
              </a:rPr>
              <a:t>Vandcenter</a:t>
            </a:r>
            <a:r>
              <a:rPr lang="en-GB" altLang="da-DK" sz="1200" b="1" dirty="0" smtClean="0">
                <a:latin typeface="Calibri" panose="020F0502020204030204" pitchFamily="34" charset="0"/>
              </a:rPr>
              <a:t> </a:t>
            </a:r>
            <a:r>
              <a:rPr lang="en-GB" altLang="da-DK" sz="1200" b="1" dirty="0" err="1" smtClean="0">
                <a:latin typeface="Calibri" panose="020F0502020204030204" pitchFamily="34" charset="0"/>
              </a:rPr>
              <a:t>Syd</a:t>
            </a:r>
            <a:endParaRPr lang="da-DK" sz="1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458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1"/>
          </p:nvPr>
        </p:nvSpPr>
        <p:spPr>
          <a:xfrm>
            <a:off x="467544" y="1412776"/>
            <a:ext cx="8532440" cy="4959224"/>
          </a:xfrm>
        </p:spPr>
        <p:txBody>
          <a:bodyPr>
            <a:normAutofit/>
          </a:bodyPr>
          <a:lstStyle/>
          <a:p>
            <a:pPr lvl="1"/>
            <a:r>
              <a:rPr lang="da-DK" sz="2800" dirty="0" smtClean="0"/>
              <a:t>Vi har et værktøj til at regne på koblede LAR-elementer integreret med vandkredsløbet</a:t>
            </a:r>
          </a:p>
          <a:p>
            <a:pPr lvl="1"/>
            <a:endParaRPr lang="da-DK" sz="2800" dirty="0"/>
          </a:p>
          <a:p>
            <a:pPr lvl="1"/>
            <a:r>
              <a:rPr lang="da-DK" sz="2800" dirty="0" smtClean="0"/>
              <a:t>Vi kan kvantificere og </a:t>
            </a:r>
            <a:r>
              <a:rPr lang="da-DK" sz="2800" dirty="0" err="1" smtClean="0"/>
              <a:t>opskalere</a:t>
            </a:r>
            <a:r>
              <a:rPr lang="da-DK" sz="2800" dirty="0" smtClean="0"/>
              <a:t> LAR-effekten til </a:t>
            </a:r>
            <a:r>
              <a:rPr lang="da-DK" sz="2800" dirty="0" err="1" smtClean="0"/>
              <a:t>kloakoplande</a:t>
            </a:r>
            <a:r>
              <a:rPr lang="da-DK" sz="2800" dirty="0" smtClean="0"/>
              <a:t> ift. de forskellige regn-domæner! </a:t>
            </a:r>
          </a:p>
          <a:p>
            <a:pPr lvl="1"/>
            <a:endParaRPr lang="da-DK" sz="2800" dirty="0"/>
          </a:p>
          <a:p>
            <a:pPr lvl="1"/>
            <a:r>
              <a:rPr lang="da-DK" sz="2800" dirty="0" smtClean="0"/>
              <a:t>Delvis afkobling ved LAR har et </a:t>
            </a:r>
            <a:r>
              <a:rPr lang="da-DK" sz="2800" dirty="0" smtClean="0">
                <a:solidFill>
                  <a:srgbClr val="FF0000"/>
                </a:solidFill>
              </a:rPr>
              <a:t>undervurderet</a:t>
            </a:r>
            <a:r>
              <a:rPr lang="da-DK" sz="2800" dirty="0" smtClean="0"/>
              <a:t> potentiale:</a:t>
            </a:r>
          </a:p>
          <a:p>
            <a:pPr lvl="2"/>
            <a:r>
              <a:rPr lang="da-DK" dirty="0" smtClean="0"/>
              <a:t>Droslet afledning øger kapaciteten i LAR-anlægget </a:t>
            </a:r>
          </a:p>
          <a:p>
            <a:pPr lvl="2"/>
            <a:r>
              <a:rPr lang="da-DK" dirty="0" smtClean="0"/>
              <a:t>Mindre nedsivning muliggør anvendelse i tættere by</a:t>
            </a:r>
          </a:p>
          <a:p>
            <a:pPr lvl="2"/>
            <a:r>
              <a:rPr lang="da-DK" dirty="0" smtClean="0"/>
              <a:t>Sikrer en fleksibel balance mellem tilbageholdelse og afledning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Opsamling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78650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Hvis LAR skal fremmes… (?)</a:t>
            </a:r>
            <a:endParaRPr lang="da-DK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466"/>
          <a:stretch/>
        </p:blipFill>
        <p:spPr bwMode="auto">
          <a:xfrm>
            <a:off x="864758" y="4149080"/>
            <a:ext cx="3493690" cy="256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1340768"/>
            <a:ext cx="86764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2400" dirty="0" smtClean="0"/>
              <a:t>Værdi-sætning af den hydrauliske og rekreative LAR-effekt</a:t>
            </a:r>
          </a:p>
          <a:p>
            <a:endParaRPr lang="da-DK" sz="2400" dirty="0" smtClean="0"/>
          </a:p>
          <a:p>
            <a:r>
              <a:rPr lang="da-DK" sz="2400" dirty="0" smtClean="0"/>
              <a:t>Økonomisk incitament så LAR vælges til:</a:t>
            </a:r>
          </a:p>
          <a:p>
            <a:pPr marL="800100" lvl="1" indent="-342900">
              <a:buFontTx/>
              <a:buChar char="-"/>
            </a:pPr>
            <a:r>
              <a:rPr lang="da-DK" sz="2000" dirty="0" smtClean="0"/>
              <a:t>vandafledningsafgift der afspejler regnvandsudledningen</a:t>
            </a:r>
          </a:p>
          <a:p>
            <a:pPr marL="800100" lvl="1" indent="-342900">
              <a:buFontTx/>
              <a:buChar char="-"/>
            </a:pPr>
            <a:r>
              <a:rPr lang="da-DK" sz="2000" dirty="0"/>
              <a:t>d</a:t>
            </a:r>
            <a:r>
              <a:rPr lang="da-DK" sz="2000" dirty="0" smtClean="0"/>
              <a:t>elvis tilbagebetaling, hvis delvis afkobling</a:t>
            </a:r>
          </a:p>
          <a:p>
            <a:pPr marL="800100" lvl="1" indent="-342900">
              <a:buFontTx/>
              <a:buChar char="-"/>
            </a:pPr>
            <a:r>
              <a:rPr lang="da-DK" sz="2000" dirty="0"/>
              <a:t>s</a:t>
            </a:r>
            <a:r>
              <a:rPr lang="da-DK" sz="2000" dirty="0" smtClean="0"/>
              <a:t>kattefradrag ift</a:t>
            </a:r>
            <a:r>
              <a:rPr lang="da-DK" sz="2000" dirty="0"/>
              <a:t>. den reelle </a:t>
            </a:r>
            <a:r>
              <a:rPr lang="da-DK" sz="2000" dirty="0" smtClean="0"/>
              <a:t>samfundsøkonomiske klima-værdi</a:t>
            </a:r>
          </a:p>
          <a:p>
            <a:r>
              <a:rPr lang="da-DK" sz="2400" dirty="0"/>
              <a:t>	</a:t>
            </a:r>
            <a:endParaRPr lang="da-DK" sz="2400" dirty="0" smtClean="0"/>
          </a:p>
          <a:p>
            <a:r>
              <a:rPr lang="da-DK" sz="2400" dirty="0" smtClean="0"/>
              <a:t> </a:t>
            </a:r>
            <a:r>
              <a:rPr lang="da-DK" sz="2400" dirty="0"/>
              <a:t>Kommune/forsyning skal anvise og godkende løsninger</a:t>
            </a:r>
          </a:p>
        </p:txBody>
      </p:sp>
      <p:pic>
        <p:nvPicPr>
          <p:cNvPr id="6" name="Picture 4" descr="C:\sag\105173\typeoplande\forslag_oplande\type1\results\flow\geo1\Qflow_p1_catch_G61F041_7300_aktuel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37112"/>
            <a:ext cx="3169278" cy="190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1294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mtClean="0"/>
              <a:t>Follow ALECTIA</a:t>
            </a:r>
          </a:p>
          <a:p>
            <a:r>
              <a:rPr lang="en-US" smtClean="0"/>
              <a:t>www.linkedin.com/company/alectia</a:t>
            </a:r>
            <a:br>
              <a:rPr lang="en-US" smtClean="0"/>
            </a:br>
            <a:r>
              <a:rPr lang="en-US" smtClean="0"/>
              <a:t>www.alectia.com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 err="1" smtClean="0"/>
              <a:t>Tak</a:t>
            </a:r>
            <a:r>
              <a:rPr lang="en-US" dirty="0" smtClean="0"/>
              <a:t> for </a:t>
            </a:r>
            <a:r>
              <a:rPr lang="en-US" dirty="0" err="1" smtClean="0"/>
              <a:t>opmærksomheden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</a:t>
            </a:r>
            <a:r>
              <a:rPr lang="en-US" sz="4000" dirty="0" smtClean="0">
                <a:sym typeface="Wingdings" panose="05000000000000000000" pitchFamily="2" charset="2"/>
              </a:rPr>
              <a:t>Jan Jeppesen</a:t>
            </a:r>
            <a:br>
              <a:rPr lang="en-US" sz="4000" dirty="0" smtClean="0">
                <a:sym typeface="Wingdings" panose="05000000000000000000" pitchFamily="2" charset="2"/>
              </a:rPr>
            </a:br>
            <a:r>
              <a:rPr lang="en-US" sz="4000" dirty="0" smtClean="0">
                <a:sym typeface="Wingdings" panose="05000000000000000000" pitchFamily="2" charset="2"/>
              </a:rPr>
              <a:t>		email: jaje@alectia.com</a:t>
            </a:r>
            <a:br>
              <a:rPr lang="en-US" sz="4000" dirty="0" smtClean="0">
                <a:sym typeface="Wingdings" panose="05000000000000000000" pitchFamily="2" charset="2"/>
              </a:rPr>
            </a:br>
            <a:r>
              <a:rPr lang="en-US" sz="4000" dirty="0" smtClean="0">
                <a:sym typeface="Wingdings" panose="05000000000000000000" pitchFamily="2" charset="2"/>
              </a:rPr>
              <a:t>		</a:t>
            </a:r>
            <a:r>
              <a:rPr lang="en-US" sz="4000" dirty="0" err="1" smtClean="0">
                <a:sym typeface="Wingdings" panose="05000000000000000000" pitchFamily="2" charset="2"/>
              </a:rPr>
              <a:t>tlf</a:t>
            </a:r>
            <a:r>
              <a:rPr lang="en-US" sz="4000" dirty="0" smtClean="0">
                <a:sym typeface="Wingdings" panose="05000000000000000000" pitchFamily="2" charset="2"/>
              </a:rPr>
              <a:t>: 27138033</a:t>
            </a:r>
            <a:r>
              <a:rPr lang="en-US" dirty="0" smtClean="0">
                <a:sym typeface="Wingdings" panose="05000000000000000000" pitchFamily="2" charset="2"/>
              </a:rPr>
              <a:t>	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	</a:t>
            </a:r>
            <a:r>
              <a:rPr lang="en-US" dirty="0" smtClean="0">
                <a:sym typeface="Wingdings" panose="05000000000000000000" pitchFamily="2" charset="2"/>
              </a:rPr>
              <a:t>						 	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400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Tilpasning til klimaændringer</a:t>
            </a:r>
            <a:endParaRPr lang="da-D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76869"/>
            <a:ext cx="2947988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1560" y="1628800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>
                <a:latin typeface="Calibri" panose="020F0502020204030204" pitchFamily="34" charset="0"/>
              </a:rPr>
              <a:t>Fremtidig nedbør bliver kraftigere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>
                <a:latin typeface="Calibri" panose="020F0502020204030204" pitchFamily="34" charset="0"/>
              </a:rPr>
              <a:t>Eksisterende kloakkapacitet er utilstrækkelig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>
                <a:latin typeface="Calibri" panose="020F0502020204030204" pitchFamily="34" charset="0"/>
              </a:rPr>
              <a:t>Behov for større </a:t>
            </a:r>
            <a:r>
              <a:rPr lang="da-DK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afledning</a:t>
            </a:r>
            <a:r>
              <a:rPr lang="da-DK" sz="2400" dirty="0" smtClean="0">
                <a:latin typeface="Calibri" panose="020F0502020204030204" pitchFamily="34" charset="0"/>
              </a:rPr>
              <a:t>skapacitet</a:t>
            </a:r>
          </a:p>
          <a:p>
            <a:endParaRPr lang="da-DK" sz="2400" dirty="0" smtClean="0">
              <a:latin typeface="Calibri" panose="020F0502020204030204" pitchFamily="34" charset="0"/>
            </a:endParaRPr>
          </a:p>
        </p:txBody>
      </p:sp>
      <p:pic>
        <p:nvPicPr>
          <p:cNvPr id="11" name="Picture 11" descr="Voldsom_regn_kom_ba_573284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3" y="3176869"/>
            <a:ext cx="307520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3565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76504" y="296752"/>
            <a:ext cx="8532000" cy="900000"/>
          </a:xfrm>
        </p:spPr>
        <p:txBody>
          <a:bodyPr>
            <a:normAutofit/>
          </a:bodyPr>
          <a:lstStyle/>
          <a:p>
            <a:r>
              <a:rPr lang="da-DK" dirty="0" smtClean="0"/>
              <a:t>Tilpasning til rekreative behov</a:t>
            </a:r>
            <a:endParaRPr lang="da-DK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162880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>
                <a:latin typeface="Calibri" panose="020F0502020204030204" pitchFamily="34" charset="0"/>
              </a:rPr>
              <a:t>Behov for </a:t>
            </a:r>
            <a:r>
              <a:rPr lang="da-DK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tilbageholdelse</a:t>
            </a:r>
            <a:r>
              <a:rPr lang="da-DK" sz="2400" dirty="0" smtClean="0">
                <a:latin typeface="Calibri" panose="020F0502020204030204" pitchFamily="34" charset="0"/>
              </a:rPr>
              <a:t> og synliggørelse ved 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400" dirty="0" smtClean="0">
                <a:latin typeface="Calibri" panose="020F0502020204030204" pitchFamily="34" charset="0"/>
              </a:rPr>
              <a:t>Vandet har en værdi: afledning = værditab!</a:t>
            </a:r>
          </a:p>
        </p:txBody>
      </p:sp>
      <p:pic>
        <p:nvPicPr>
          <p:cNvPr id="7" name="Picture 2" descr="Fredericia, Forsi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194" y="2420888"/>
            <a:ext cx="4916374" cy="323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617194" y="5655862"/>
            <a:ext cx="27461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000" i="1" dirty="0" smtClean="0">
                <a:effectLst/>
                <a:latin typeface="Calibri" panose="020F0502020204030204" pitchFamily="34" charset="0"/>
              </a:rPr>
              <a:t>Kilde: </a:t>
            </a:r>
            <a:r>
              <a:rPr lang="da-DK" sz="1000" i="1" dirty="0" err="1" smtClean="0">
                <a:effectLst/>
                <a:latin typeface="Calibri" panose="020F0502020204030204" pitchFamily="34" charset="0"/>
              </a:rPr>
              <a:t>Bascon</a:t>
            </a:r>
            <a:r>
              <a:rPr lang="da-DK" sz="1000" i="1" dirty="0" smtClean="0">
                <a:effectLst/>
                <a:latin typeface="Calibri" panose="020F0502020204030204" pitchFamily="34" charset="0"/>
              </a:rPr>
              <a:t> / </a:t>
            </a:r>
            <a:r>
              <a:rPr lang="da-DK" sz="1000" i="1" dirty="0" err="1" smtClean="0">
                <a:effectLst/>
                <a:latin typeface="Calibri" panose="020F0502020204030204" pitchFamily="34" charset="0"/>
              </a:rPr>
              <a:t>metopos</a:t>
            </a:r>
            <a:endParaRPr lang="da-DK" sz="1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52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2000" y="44624"/>
            <a:ext cx="7920000" cy="900000"/>
          </a:xfrm>
        </p:spPr>
        <p:txBody>
          <a:bodyPr/>
          <a:lstStyle/>
          <a:p>
            <a:r>
              <a:rPr lang="da-DK" dirty="0" smtClean="0"/>
              <a:t>Tiltag til klimatilpasning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76" y="1488959"/>
            <a:ext cx="2575991" cy="2527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829058" y="1196752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b="1" dirty="0" smtClean="0"/>
              <a:t>Åbne render</a:t>
            </a:r>
            <a:endParaRPr lang="da-DK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530" y="4365104"/>
            <a:ext cx="2574036" cy="253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354782"/>
            <a:ext cx="2574036" cy="2530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39552" y="1196752"/>
            <a:ext cx="2058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b="1" dirty="0" smtClean="0"/>
              <a:t>Større kloakker</a:t>
            </a:r>
            <a:endParaRPr lang="da-DK" b="1" dirty="0"/>
          </a:p>
        </p:txBody>
      </p:sp>
      <p:sp>
        <p:nvSpPr>
          <p:cNvPr id="75" name="Rectangle 74"/>
          <p:cNvSpPr/>
          <p:nvPr/>
        </p:nvSpPr>
        <p:spPr>
          <a:xfrm>
            <a:off x="539550" y="4106086"/>
            <a:ext cx="1962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b="1" dirty="0" smtClean="0"/>
              <a:t>LAR, afkobling</a:t>
            </a:r>
            <a:endParaRPr lang="da-DK" b="1" dirty="0"/>
          </a:p>
        </p:txBody>
      </p:sp>
      <p:sp>
        <p:nvSpPr>
          <p:cNvPr id="76" name="Rectangle 75"/>
          <p:cNvSpPr/>
          <p:nvPr/>
        </p:nvSpPr>
        <p:spPr>
          <a:xfrm>
            <a:off x="3635896" y="4139788"/>
            <a:ext cx="2717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a-DK" b="1" dirty="0" smtClean="0"/>
              <a:t>LAR, delvis afkobling</a:t>
            </a:r>
            <a:endParaRPr lang="da-DK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353307" y="305025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Tiltag som overvejes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353307" y="4441558"/>
            <a:ext cx="289921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Tiltag som </a:t>
            </a:r>
            <a:r>
              <a:rPr lang="da-DK" b="1" i="1" dirty="0" smtClean="0"/>
              <a:t>ikke</a:t>
            </a:r>
            <a:r>
              <a:rPr lang="da-DK" b="1" dirty="0" smtClean="0"/>
              <a:t> overvejes</a:t>
            </a:r>
          </a:p>
          <a:p>
            <a:endParaRPr lang="da-DK" sz="1600" b="1" i="1" dirty="0" smtClean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4077072"/>
            <a:ext cx="9144000" cy="746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1986" y="1525434"/>
            <a:ext cx="2534246" cy="249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6035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2000" y="260648"/>
            <a:ext cx="8280480" cy="900000"/>
          </a:xfrm>
        </p:spPr>
        <p:txBody>
          <a:bodyPr>
            <a:normAutofit/>
          </a:bodyPr>
          <a:lstStyle/>
          <a:p>
            <a:r>
              <a:rPr lang="da-DK" sz="3600" dirty="0" smtClean="0"/>
              <a:t>Batter LAR noget ?</a:t>
            </a:r>
            <a:endParaRPr lang="da-DK" sz="3600" dirty="0"/>
          </a:p>
        </p:txBody>
      </p:sp>
      <p:sp>
        <p:nvSpPr>
          <p:cNvPr id="5" name="Rectangle 4"/>
          <p:cNvSpPr/>
          <p:nvPr/>
        </p:nvSpPr>
        <p:spPr bwMode="auto">
          <a:xfrm>
            <a:off x="6015104" y="5345889"/>
            <a:ext cx="293687" cy="10477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 bwMode="auto">
          <a:xfrm>
            <a:off x="4247963" y="2716201"/>
            <a:ext cx="464451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a-DK" sz="2400" b="1" dirty="0" smtClean="0">
                <a:latin typeface="Calibri" panose="020F0502020204030204" pitchFamily="34" charset="0"/>
              </a:rPr>
              <a:t>Kræver forståelse af: </a:t>
            </a:r>
          </a:p>
          <a:p>
            <a:pPr>
              <a:defRPr/>
            </a:pPr>
            <a:r>
              <a:rPr lang="da-DK" sz="2400" b="1" dirty="0" smtClean="0">
                <a:latin typeface="Calibri" panose="020F0502020204030204" pitchFamily="34" charset="0"/>
              </a:rPr>
              <a:t>1. Den koblede effekt mellem LAR-tilbageholdelse og afledning / </a:t>
            </a:r>
            <a:r>
              <a:rPr lang="da-DK" sz="2400" b="1" dirty="0" err="1" smtClean="0">
                <a:latin typeface="Calibri" panose="020F0502020204030204" pitchFamily="34" charset="0"/>
              </a:rPr>
              <a:t>opstuvning</a:t>
            </a:r>
            <a:r>
              <a:rPr lang="da-DK" sz="2400" b="1" dirty="0" smtClean="0">
                <a:latin typeface="Calibri" panose="020F0502020204030204" pitchFamily="34" charset="0"/>
              </a:rPr>
              <a:t> i kloakken</a:t>
            </a:r>
          </a:p>
          <a:p>
            <a:pPr>
              <a:defRPr/>
            </a:pPr>
            <a:r>
              <a:rPr lang="da-DK" sz="2400" b="1" dirty="0" smtClean="0">
                <a:latin typeface="Calibri" panose="020F0502020204030204" pitchFamily="34" charset="0"/>
              </a:rPr>
              <a:t>2. Feedback fra nedsivning / grundvandsspejlet</a:t>
            </a:r>
          </a:p>
          <a:p>
            <a:pPr>
              <a:defRPr/>
            </a:pPr>
            <a:endParaRPr lang="da-DK" sz="2400" b="1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da-DK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Modellering fremmer forståelsen!</a:t>
            </a:r>
          </a:p>
          <a:p>
            <a:pPr>
              <a:defRPr/>
            </a:pPr>
            <a:endParaRPr lang="da-DK" sz="2400" b="1" dirty="0" smtClean="0">
              <a:latin typeface="Calibri" panose="020F0502020204030204" pitchFamily="34" charset="0"/>
            </a:endParaRPr>
          </a:p>
        </p:txBody>
      </p:sp>
      <p:pic>
        <p:nvPicPr>
          <p:cNvPr id="16" name="Picture 6"/>
          <p:cNvPicPr>
            <a:picLocks noGrp="1" noChangeAspect="1" noChangeArrowheads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95308"/>
            <a:ext cx="3529553" cy="346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39551" y="1628800"/>
            <a:ext cx="7416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da-DK" sz="2400" b="1" dirty="0" smtClean="0">
                <a:latin typeface="Calibri" panose="020F0502020204030204" pitchFamily="34" charset="0"/>
              </a:rPr>
              <a:t>Målsætning: Opfyldelse af fremtidigt serviceniveau</a:t>
            </a:r>
          </a:p>
          <a:p>
            <a:pPr>
              <a:defRPr/>
            </a:pPr>
            <a:endParaRPr lang="da-DK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885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19"/>
          <p:cNvSpPr txBox="1">
            <a:spLocks noChangeArrowheads="1"/>
          </p:cNvSpPr>
          <p:nvPr/>
        </p:nvSpPr>
        <p:spPr bwMode="auto">
          <a:xfrm>
            <a:off x="395288" y="5230813"/>
            <a:ext cx="4176712" cy="93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buClr>
                <a:schemeClr val="bg2"/>
              </a:buClr>
              <a:buFont typeface="Arial" charset="0"/>
              <a:defRPr sz="1700">
                <a:solidFill>
                  <a:schemeClr val="tx2"/>
                </a:solidFill>
                <a:latin typeface="Georgia" pitchFamily="18" charset="0"/>
              </a:defRPr>
            </a:lvl1pPr>
            <a:lvl2pPr marL="742950" indent="-28575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3pPr>
            <a:lvl4pPr marL="16002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lang="da-DK" altLang="da-DK" sz="1000">
              <a:latin typeface="Verdana" pitchFamily="34" charset="0"/>
            </a:endParaRP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a-DK" altLang="da-DK" sz="1000">
                <a:latin typeface="Verdana" pitchFamily="34" charset="0"/>
              </a:rPr>
              <a:t>Unsaturated zone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a-DK" altLang="da-DK" sz="1000">
                <a:latin typeface="Verdana" pitchFamily="34" charset="0"/>
              </a:rPr>
              <a:t>Saturated zone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da-DK" altLang="da-DK" sz="1000">
              <a:latin typeface="Verdana" pitchFamily="34" charset="0"/>
            </a:endParaRPr>
          </a:p>
        </p:txBody>
      </p:sp>
      <p:cxnSp>
        <p:nvCxnSpPr>
          <p:cNvPr id="51" name="Straight Connector 50"/>
          <p:cNvCxnSpPr>
            <a:stCxn id="18434" idx="1"/>
            <a:endCxn id="18434" idx="3"/>
          </p:cNvCxnSpPr>
          <p:nvPr/>
        </p:nvCxnSpPr>
        <p:spPr>
          <a:xfrm>
            <a:off x="395288" y="5700713"/>
            <a:ext cx="4176712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Rectangle 235"/>
          <p:cNvSpPr/>
          <p:nvPr/>
        </p:nvSpPr>
        <p:spPr>
          <a:xfrm>
            <a:off x="250825" y="5084763"/>
            <a:ext cx="6121400" cy="1584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18437" name="TextBox 33"/>
          <p:cNvSpPr txBox="1">
            <a:spLocks noChangeArrowheads="1"/>
          </p:cNvSpPr>
          <p:nvPr/>
        </p:nvSpPr>
        <p:spPr bwMode="auto">
          <a:xfrm>
            <a:off x="395288" y="1916113"/>
            <a:ext cx="1081087" cy="231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buClr>
                <a:schemeClr val="bg2"/>
              </a:buClr>
              <a:buFont typeface="Arial" charset="0"/>
              <a:defRPr sz="1700">
                <a:solidFill>
                  <a:schemeClr val="tx2"/>
                </a:solidFill>
                <a:latin typeface="Georgia" pitchFamily="18" charset="0"/>
              </a:defRPr>
            </a:lvl1pPr>
            <a:lvl2pPr marL="742950" indent="-28575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3pPr>
            <a:lvl4pPr marL="16002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a-DK" altLang="da-DK" sz="900">
                <a:latin typeface="Verdana" pitchFamily="34" charset="0"/>
              </a:rPr>
              <a:t>Snow storage</a:t>
            </a:r>
          </a:p>
        </p:txBody>
      </p:sp>
      <p:sp>
        <p:nvSpPr>
          <p:cNvPr id="18438" name="TextBox 34"/>
          <p:cNvSpPr txBox="1">
            <a:spLocks noChangeArrowheads="1"/>
          </p:cNvSpPr>
          <p:nvPr/>
        </p:nvSpPr>
        <p:spPr bwMode="auto">
          <a:xfrm>
            <a:off x="395288" y="2420938"/>
            <a:ext cx="4176712" cy="862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buClr>
                <a:schemeClr val="bg2"/>
              </a:buClr>
              <a:buFont typeface="Arial" charset="0"/>
              <a:defRPr sz="1700">
                <a:solidFill>
                  <a:schemeClr val="tx2"/>
                </a:solidFill>
                <a:latin typeface="Georgia" pitchFamily="18" charset="0"/>
              </a:defRPr>
            </a:lvl1pPr>
            <a:lvl2pPr marL="742950" indent="-28575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3pPr>
            <a:lvl4pPr marL="16002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lang="da-DK" altLang="da-DK" sz="1000">
              <a:latin typeface="Verdana" pitchFamily="34" charset="0"/>
            </a:endParaRP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da-DK" altLang="da-DK" sz="1000">
              <a:latin typeface="Verdana" pitchFamily="34" charset="0"/>
            </a:endParaRP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a-DK" altLang="da-DK" sz="1000">
                <a:latin typeface="Verdana" pitchFamily="34" charset="0"/>
              </a:rPr>
              <a:t>Surface Storage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da-DK" altLang="da-DK" sz="1000">
              <a:latin typeface="Verdana" pitchFamily="34" charset="0"/>
            </a:endParaRPr>
          </a:p>
          <a:p>
            <a:pPr algn="ctr">
              <a:spcBef>
                <a:spcPct val="50000"/>
              </a:spcBef>
              <a:buClrTx/>
              <a:buFontTx/>
              <a:buNone/>
            </a:pPr>
            <a:endParaRPr lang="da-DK" altLang="da-DK" sz="1000">
              <a:latin typeface="Verdana" pitchFamily="34" charset="0"/>
            </a:endParaRPr>
          </a:p>
        </p:txBody>
      </p:sp>
      <p:sp>
        <p:nvSpPr>
          <p:cNvPr id="36" name="Down Arrow 35"/>
          <p:cNvSpPr/>
          <p:nvPr/>
        </p:nvSpPr>
        <p:spPr>
          <a:xfrm>
            <a:off x="863600" y="1700213"/>
            <a:ext cx="179388" cy="180975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37" name="Down Arrow 36"/>
          <p:cNvSpPr/>
          <p:nvPr/>
        </p:nvSpPr>
        <p:spPr>
          <a:xfrm>
            <a:off x="863600" y="2205038"/>
            <a:ext cx="179388" cy="179387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38" name="Down Arrow 37"/>
          <p:cNvSpPr/>
          <p:nvPr/>
        </p:nvSpPr>
        <p:spPr>
          <a:xfrm>
            <a:off x="1763713" y="1700213"/>
            <a:ext cx="287337" cy="684212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18442" name="TextBox 38"/>
          <p:cNvSpPr txBox="1">
            <a:spLocks noChangeArrowheads="1"/>
          </p:cNvSpPr>
          <p:nvPr/>
        </p:nvSpPr>
        <p:spPr bwMode="auto">
          <a:xfrm>
            <a:off x="395288" y="1412875"/>
            <a:ext cx="208915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buClr>
                <a:schemeClr val="bg2"/>
              </a:buClr>
              <a:buFont typeface="Arial" charset="0"/>
              <a:defRPr sz="1700">
                <a:solidFill>
                  <a:schemeClr val="tx2"/>
                </a:solidFill>
                <a:latin typeface="Georgia" pitchFamily="18" charset="0"/>
              </a:defRPr>
            </a:lvl1pPr>
            <a:lvl2pPr marL="742950" indent="-28575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3pPr>
            <a:lvl4pPr marL="16002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a-DK" altLang="da-DK" sz="1000" b="1">
                <a:latin typeface="Verdana" pitchFamily="34" charset="0"/>
              </a:rPr>
              <a:t>PRECIPITATION</a:t>
            </a:r>
          </a:p>
        </p:txBody>
      </p:sp>
      <p:sp>
        <p:nvSpPr>
          <p:cNvPr id="18443" name="TextBox 39"/>
          <p:cNvSpPr txBox="1">
            <a:spLocks noChangeArrowheads="1"/>
          </p:cNvSpPr>
          <p:nvPr/>
        </p:nvSpPr>
        <p:spPr bwMode="auto">
          <a:xfrm>
            <a:off x="2555875" y="1412875"/>
            <a:ext cx="2087563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buClr>
                <a:schemeClr val="bg2"/>
              </a:buClr>
              <a:buFont typeface="Arial" charset="0"/>
              <a:defRPr sz="1700">
                <a:solidFill>
                  <a:schemeClr val="tx2"/>
                </a:solidFill>
                <a:latin typeface="Georgia" pitchFamily="18" charset="0"/>
              </a:defRPr>
            </a:lvl1pPr>
            <a:lvl2pPr marL="742950" indent="-28575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3pPr>
            <a:lvl4pPr marL="16002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a-DK" altLang="da-DK" sz="1000" b="1">
                <a:latin typeface="Verdana" pitchFamily="34" charset="0"/>
              </a:rPr>
              <a:t>EVAPOTRANSPIRATION</a:t>
            </a:r>
          </a:p>
        </p:txBody>
      </p:sp>
      <p:sp>
        <p:nvSpPr>
          <p:cNvPr id="41" name="Down Arrow 40"/>
          <p:cNvSpPr/>
          <p:nvPr/>
        </p:nvSpPr>
        <p:spPr>
          <a:xfrm rot="10800000">
            <a:off x="3708400" y="1700213"/>
            <a:ext cx="287338" cy="684212"/>
          </a:xfrm>
          <a:prstGeom prst="downArrow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42" name="Rectangle 41"/>
          <p:cNvSpPr/>
          <p:nvPr/>
        </p:nvSpPr>
        <p:spPr>
          <a:xfrm>
            <a:off x="4643438" y="3105150"/>
            <a:ext cx="1368425" cy="17938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43" name="Bent Arrow 42"/>
          <p:cNvSpPr/>
          <p:nvPr/>
        </p:nvSpPr>
        <p:spPr>
          <a:xfrm rot="5400000">
            <a:off x="4607720" y="2456656"/>
            <a:ext cx="1655762" cy="1584325"/>
          </a:xfrm>
          <a:prstGeom prst="bentArrow">
            <a:avLst>
              <a:gd name="adj1" fmla="val 12803"/>
              <a:gd name="adj2" fmla="val 12751"/>
              <a:gd name="adj3" fmla="val 13843"/>
              <a:gd name="adj4" fmla="val 0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 dirty="0">
              <a:solidFill>
                <a:schemeClr val="tx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940425" y="3109913"/>
            <a:ext cx="0" cy="169862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8" name="Rectangle 44"/>
          <p:cNvSpPr>
            <a:spLocks noChangeArrowheads="1"/>
          </p:cNvSpPr>
          <p:nvPr/>
        </p:nvSpPr>
        <p:spPr bwMode="auto">
          <a:xfrm>
            <a:off x="1004888" y="1628775"/>
            <a:ext cx="43338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0"/>
              </a:spcBef>
              <a:buClr>
                <a:schemeClr val="bg2"/>
              </a:buClr>
              <a:buFont typeface="Arial" charset="0"/>
              <a:defRPr sz="1700">
                <a:solidFill>
                  <a:schemeClr val="tx2"/>
                </a:solidFill>
                <a:latin typeface="Georgia" pitchFamily="18" charset="0"/>
              </a:defRPr>
            </a:lvl1pPr>
            <a:lvl2pPr marL="742950" indent="-28575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3pPr>
            <a:lvl4pPr marL="16002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a-DK" altLang="da-DK" sz="800">
                <a:latin typeface="Verdana" pitchFamily="34" charset="0"/>
              </a:rPr>
              <a:t>Snow</a:t>
            </a:r>
            <a:endParaRPr lang="da-DK" altLang="da-DK" sz="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8449" name="Rectangle 45"/>
          <p:cNvSpPr>
            <a:spLocks noChangeArrowheads="1"/>
          </p:cNvSpPr>
          <p:nvPr/>
        </p:nvSpPr>
        <p:spPr bwMode="auto">
          <a:xfrm>
            <a:off x="1979613" y="1628775"/>
            <a:ext cx="400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0"/>
              </a:spcBef>
              <a:buClr>
                <a:schemeClr val="bg2"/>
              </a:buClr>
              <a:buFont typeface="Arial" charset="0"/>
              <a:defRPr sz="1700">
                <a:solidFill>
                  <a:schemeClr val="tx2"/>
                </a:solidFill>
                <a:latin typeface="Georgia" pitchFamily="18" charset="0"/>
              </a:defRPr>
            </a:lvl1pPr>
            <a:lvl2pPr marL="742950" indent="-28575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3pPr>
            <a:lvl4pPr marL="16002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a-DK" altLang="da-DK" sz="800">
                <a:latin typeface="Verdana" pitchFamily="34" charset="0"/>
              </a:rPr>
              <a:t>Rain</a:t>
            </a:r>
            <a:endParaRPr lang="da-DK" altLang="da-DK" sz="80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8450" name="TextBox 46"/>
          <p:cNvSpPr txBox="1">
            <a:spLocks noChangeArrowheads="1"/>
          </p:cNvSpPr>
          <p:nvPr/>
        </p:nvSpPr>
        <p:spPr bwMode="auto">
          <a:xfrm>
            <a:off x="4646613" y="2011363"/>
            <a:ext cx="16557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buClr>
                <a:schemeClr val="bg2"/>
              </a:buClr>
              <a:buFont typeface="Arial" charset="0"/>
              <a:defRPr sz="1700">
                <a:solidFill>
                  <a:schemeClr val="tx2"/>
                </a:solidFill>
                <a:latin typeface="Georgia" pitchFamily="18" charset="0"/>
              </a:defRPr>
            </a:lvl1pPr>
            <a:lvl2pPr marL="742950" indent="-28575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3pPr>
            <a:lvl4pPr marL="16002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a-DK" altLang="da-DK" sz="800" b="1" i="1">
                <a:latin typeface="Verdana" pitchFamily="34" charset="0"/>
              </a:rPr>
              <a:t>Storm runoff from impervious areas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a-DK" altLang="da-DK" sz="800" b="1" i="1">
              <a:latin typeface="Verdana" pitchFamily="34" charset="0"/>
            </a:endParaRPr>
          </a:p>
        </p:txBody>
      </p:sp>
      <p:sp>
        <p:nvSpPr>
          <p:cNvPr id="52" name="Down Arrow 51"/>
          <p:cNvSpPr/>
          <p:nvPr/>
        </p:nvSpPr>
        <p:spPr>
          <a:xfrm>
            <a:off x="755650" y="2997200"/>
            <a:ext cx="360363" cy="1079500"/>
          </a:xfrm>
          <a:prstGeom prst="downArrow">
            <a:avLst>
              <a:gd name="adj1" fmla="val 50000"/>
              <a:gd name="adj2" fmla="val 63228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18452" name="Rectangle 52"/>
          <p:cNvSpPr>
            <a:spLocks noChangeArrowheads="1"/>
          </p:cNvSpPr>
          <p:nvPr/>
        </p:nvSpPr>
        <p:spPr bwMode="auto">
          <a:xfrm>
            <a:off x="1042988" y="3357563"/>
            <a:ext cx="12303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0"/>
              </a:spcBef>
              <a:buClr>
                <a:schemeClr val="bg2"/>
              </a:buClr>
              <a:buFont typeface="Arial" charset="0"/>
              <a:defRPr sz="1700">
                <a:solidFill>
                  <a:schemeClr val="tx2"/>
                </a:solidFill>
                <a:latin typeface="Georgia" pitchFamily="18" charset="0"/>
              </a:defRPr>
            </a:lvl1pPr>
            <a:lvl2pPr marL="742950" indent="-28575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3pPr>
            <a:lvl4pPr marL="16002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a-DK" altLang="da-DK" sz="1000" b="1">
                <a:latin typeface="Verdana" pitchFamily="34" charset="0"/>
              </a:rPr>
              <a:t>INFILTRATION</a:t>
            </a:r>
            <a:endParaRPr lang="da-DK" altLang="da-DK" sz="1000" b="1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18453" name="TextBox 53"/>
          <p:cNvSpPr txBox="1">
            <a:spLocks noChangeArrowheads="1"/>
          </p:cNvSpPr>
          <p:nvPr/>
        </p:nvSpPr>
        <p:spPr bwMode="auto">
          <a:xfrm>
            <a:off x="4646613" y="2705100"/>
            <a:ext cx="1368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buClr>
                <a:schemeClr val="bg2"/>
              </a:buClr>
              <a:buFont typeface="Arial" charset="0"/>
              <a:defRPr sz="1700">
                <a:solidFill>
                  <a:schemeClr val="tx2"/>
                </a:solidFill>
                <a:latin typeface="Georgia" pitchFamily="18" charset="0"/>
              </a:defRPr>
            </a:lvl1pPr>
            <a:lvl2pPr marL="742950" indent="-28575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3pPr>
            <a:lvl4pPr marL="16002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a-DK" altLang="da-DK" sz="800" b="1" i="1">
                <a:latin typeface="Verdana" pitchFamily="34" charset="0"/>
              </a:rPr>
              <a:t>Overland flow from pervious areas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a-DK" altLang="da-DK" sz="800" b="1" i="1">
              <a:latin typeface="Verdana" pitchFamily="34" charset="0"/>
            </a:endParaRPr>
          </a:p>
        </p:txBody>
      </p:sp>
      <p:sp>
        <p:nvSpPr>
          <p:cNvPr id="55" name="Oval 54"/>
          <p:cNvSpPr/>
          <p:nvPr/>
        </p:nvSpPr>
        <p:spPr>
          <a:xfrm>
            <a:off x="5795963" y="4149725"/>
            <a:ext cx="576262" cy="574675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18455" name="TextBox 57"/>
          <p:cNvSpPr txBox="1">
            <a:spLocks noChangeArrowheads="1"/>
          </p:cNvSpPr>
          <p:nvPr/>
        </p:nvSpPr>
        <p:spPr bwMode="auto">
          <a:xfrm>
            <a:off x="5795963" y="4281488"/>
            <a:ext cx="6619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buClr>
                <a:schemeClr val="bg2"/>
              </a:buClr>
              <a:buFont typeface="Arial" charset="0"/>
              <a:defRPr sz="1700">
                <a:solidFill>
                  <a:schemeClr val="tx2"/>
                </a:solidFill>
                <a:latin typeface="Georgia" pitchFamily="18" charset="0"/>
              </a:defRPr>
            </a:lvl1pPr>
            <a:lvl2pPr marL="742950" indent="-28575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3pPr>
            <a:lvl4pPr marL="16002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it-IT" altLang="da-DK" sz="1000" b="1">
                <a:latin typeface="Verdana" pitchFamily="34" charset="0"/>
              </a:rPr>
              <a:t>Sewer</a:t>
            </a:r>
            <a:endParaRPr lang="da-DK" altLang="da-DK" sz="1000" b="1">
              <a:latin typeface="Verdana" pitchFamily="34" charset="0"/>
            </a:endParaRPr>
          </a:p>
        </p:txBody>
      </p:sp>
      <p:sp>
        <p:nvSpPr>
          <p:cNvPr id="18456" name="TextBox 58"/>
          <p:cNvSpPr txBox="1">
            <a:spLocks noChangeArrowheads="1"/>
          </p:cNvSpPr>
          <p:nvPr/>
        </p:nvSpPr>
        <p:spPr bwMode="auto">
          <a:xfrm>
            <a:off x="7019925" y="2422525"/>
            <a:ext cx="1944688" cy="11695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buClr>
                <a:schemeClr val="bg2"/>
              </a:buClr>
              <a:buFont typeface="Arial" charset="0"/>
              <a:defRPr sz="1700">
                <a:solidFill>
                  <a:schemeClr val="tx2"/>
                </a:solidFill>
                <a:latin typeface="Georgia" pitchFamily="18" charset="0"/>
              </a:defRPr>
            </a:lvl1pPr>
            <a:lvl2pPr marL="742950" indent="-28575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3pPr>
            <a:lvl4pPr marL="16002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a-DK" altLang="da-DK" sz="1000" dirty="0">
                <a:latin typeface="Verdana" pitchFamily="34" charset="0"/>
              </a:rPr>
              <a:t>Green </a:t>
            </a:r>
            <a:r>
              <a:rPr lang="da-DK" altLang="da-DK" sz="1000" dirty="0" err="1">
                <a:latin typeface="Verdana" pitchFamily="34" charset="0"/>
              </a:rPr>
              <a:t>roof</a:t>
            </a:r>
            <a:endParaRPr lang="da-DK" altLang="da-DK" sz="700" dirty="0">
              <a:latin typeface="Verdana" pitchFamily="34" charset="0"/>
            </a:endParaRP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a-DK" altLang="da-DK" sz="1000" dirty="0" err="1">
                <a:latin typeface="Verdana" pitchFamily="34" charset="0"/>
              </a:rPr>
              <a:t>Rainwater</a:t>
            </a:r>
            <a:r>
              <a:rPr lang="da-DK" altLang="da-DK" sz="1000" dirty="0">
                <a:latin typeface="Verdana" pitchFamily="34" charset="0"/>
              </a:rPr>
              <a:t> tank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a-DK" altLang="da-DK" sz="1000" dirty="0">
                <a:latin typeface="Verdana" pitchFamily="34" charset="0"/>
              </a:rPr>
              <a:t>Infiltration </a:t>
            </a:r>
            <a:r>
              <a:rPr lang="da-DK" altLang="da-DK" sz="1000" dirty="0" err="1">
                <a:latin typeface="Verdana" pitchFamily="34" charset="0"/>
              </a:rPr>
              <a:t>trench</a:t>
            </a:r>
            <a:r>
              <a:rPr lang="da-DK" altLang="da-DK" sz="1000" dirty="0">
                <a:latin typeface="Verdana" pitchFamily="34" charset="0"/>
              </a:rPr>
              <a:t> 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a-DK" altLang="da-DK" sz="1000" dirty="0" err="1">
                <a:latin typeface="Verdana" pitchFamily="34" charset="0"/>
              </a:rPr>
              <a:t>Swale-trench</a:t>
            </a:r>
            <a:r>
              <a:rPr lang="da-DK" altLang="da-DK" sz="1000" dirty="0">
                <a:latin typeface="Verdana" pitchFamily="34" charset="0"/>
              </a:rPr>
              <a:t> </a:t>
            </a:r>
            <a:r>
              <a:rPr lang="da-DK" altLang="da-DK" sz="1000" dirty="0" smtClean="0">
                <a:latin typeface="Verdana" pitchFamily="34" charset="0"/>
              </a:rPr>
              <a:t>system</a:t>
            </a: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a-DK" altLang="da-DK" sz="1000" dirty="0" smtClean="0">
                <a:latin typeface="Verdana" pitchFamily="34" charset="0"/>
              </a:rPr>
              <a:t>Permeable </a:t>
            </a:r>
            <a:r>
              <a:rPr lang="da-DK" altLang="da-DK" sz="1000" dirty="0" err="1" smtClean="0">
                <a:latin typeface="Verdana" pitchFamily="34" charset="0"/>
              </a:rPr>
              <a:t>pavements</a:t>
            </a:r>
            <a:endParaRPr lang="da-DK" altLang="da-DK" sz="1000" dirty="0">
              <a:latin typeface="Verdana" pitchFamily="34" charset="0"/>
            </a:endParaRPr>
          </a:p>
        </p:txBody>
      </p:sp>
      <p:sp>
        <p:nvSpPr>
          <p:cNvPr id="18457" name="Rectangle 59"/>
          <p:cNvSpPr>
            <a:spLocks noChangeArrowheads="1"/>
          </p:cNvSpPr>
          <p:nvPr/>
        </p:nvSpPr>
        <p:spPr bwMode="auto">
          <a:xfrm>
            <a:off x="7086600" y="836613"/>
            <a:ext cx="1833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0"/>
              </a:spcBef>
              <a:buClr>
                <a:schemeClr val="bg2"/>
              </a:buClr>
              <a:buFont typeface="Arial" charset="0"/>
              <a:defRPr sz="1700">
                <a:solidFill>
                  <a:schemeClr val="tx2"/>
                </a:solidFill>
                <a:latin typeface="Georgia" pitchFamily="18" charset="0"/>
              </a:defRPr>
            </a:lvl1pPr>
            <a:lvl2pPr marL="742950" indent="-28575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3pPr>
            <a:lvl4pPr marL="16002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a-DK" altLang="da-DK" sz="2000" u="sng">
                <a:latin typeface="Verdana" pitchFamily="34" charset="0"/>
              </a:rPr>
              <a:t>LID-modules</a:t>
            </a:r>
          </a:p>
        </p:txBody>
      </p:sp>
      <p:sp>
        <p:nvSpPr>
          <p:cNvPr id="18458" name="Rectangle 60"/>
          <p:cNvSpPr>
            <a:spLocks noChangeArrowheads="1"/>
          </p:cNvSpPr>
          <p:nvPr/>
        </p:nvSpPr>
        <p:spPr bwMode="auto">
          <a:xfrm>
            <a:off x="1403350" y="836613"/>
            <a:ext cx="2806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0"/>
              </a:spcBef>
              <a:buClr>
                <a:schemeClr val="bg2"/>
              </a:buClr>
              <a:buFont typeface="Arial" charset="0"/>
              <a:defRPr sz="1700">
                <a:solidFill>
                  <a:schemeClr val="tx2"/>
                </a:solidFill>
                <a:latin typeface="Georgia" pitchFamily="18" charset="0"/>
              </a:defRPr>
            </a:lvl1pPr>
            <a:lvl2pPr marL="742950" indent="-28575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3pPr>
            <a:lvl4pPr marL="16002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a-DK" altLang="da-DK" sz="2000" u="sng">
                <a:latin typeface="Verdana" pitchFamily="34" charset="0"/>
              </a:rPr>
              <a:t>Rainfall-runoff module</a:t>
            </a:r>
          </a:p>
        </p:txBody>
      </p:sp>
      <p:sp>
        <p:nvSpPr>
          <p:cNvPr id="62" name="Bent Arrow 61"/>
          <p:cNvSpPr/>
          <p:nvPr/>
        </p:nvSpPr>
        <p:spPr>
          <a:xfrm rot="10800000">
            <a:off x="6457950" y="3716338"/>
            <a:ext cx="777875" cy="922337"/>
          </a:xfrm>
          <a:prstGeom prst="bentArrow">
            <a:avLst>
              <a:gd name="adj1" fmla="val 24245"/>
              <a:gd name="adj2" fmla="val 32450"/>
              <a:gd name="adj3" fmla="val 30696"/>
              <a:gd name="adj4" fmla="val 38790"/>
            </a:avLst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>
              <a:solidFill>
                <a:schemeClr val="tx1"/>
              </a:solidFill>
            </a:endParaRPr>
          </a:p>
        </p:txBody>
      </p:sp>
      <p:sp>
        <p:nvSpPr>
          <p:cNvPr id="63" name="Notched Right Arrow 62"/>
          <p:cNvSpPr/>
          <p:nvPr/>
        </p:nvSpPr>
        <p:spPr>
          <a:xfrm>
            <a:off x="6372225" y="2349500"/>
            <a:ext cx="431800" cy="355600"/>
          </a:xfrm>
          <a:prstGeom prst="notchedRightArrow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64" name="Notched Right Arrow 63"/>
          <p:cNvSpPr/>
          <p:nvPr/>
        </p:nvSpPr>
        <p:spPr>
          <a:xfrm>
            <a:off x="6372225" y="3000375"/>
            <a:ext cx="431800" cy="357188"/>
          </a:xfrm>
          <a:prstGeom prst="notchedRightArrow">
            <a:avLst/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65" name="Rectangle 64"/>
          <p:cNvSpPr/>
          <p:nvPr/>
        </p:nvSpPr>
        <p:spPr>
          <a:xfrm>
            <a:off x="250825" y="836613"/>
            <a:ext cx="6049963" cy="28797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66" name="Rectangle 65"/>
          <p:cNvSpPr/>
          <p:nvPr/>
        </p:nvSpPr>
        <p:spPr>
          <a:xfrm>
            <a:off x="6875463" y="836613"/>
            <a:ext cx="2197100" cy="28797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18464" name="Rectangle 47"/>
          <p:cNvSpPr>
            <a:spLocks noChangeArrowheads="1"/>
          </p:cNvSpPr>
          <p:nvPr/>
        </p:nvSpPr>
        <p:spPr bwMode="auto">
          <a:xfrm>
            <a:off x="2441575" y="6165850"/>
            <a:ext cx="1555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0"/>
              </a:spcBef>
              <a:buClr>
                <a:schemeClr val="bg2"/>
              </a:buClr>
              <a:buFont typeface="Arial" charset="0"/>
              <a:defRPr sz="1700">
                <a:solidFill>
                  <a:schemeClr val="tx2"/>
                </a:solidFill>
                <a:latin typeface="Georgia" pitchFamily="18" charset="0"/>
              </a:defRPr>
            </a:lvl1pPr>
            <a:lvl2pPr marL="742950" indent="-28575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3pPr>
            <a:lvl4pPr marL="16002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a-DK" altLang="da-DK" sz="2000" u="sng">
                <a:latin typeface="Verdana" pitchFamily="34" charset="0"/>
              </a:rPr>
              <a:t>MODFLOW</a:t>
            </a:r>
          </a:p>
        </p:txBody>
      </p:sp>
      <p:sp>
        <p:nvSpPr>
          <p:cNvPr id="49" name="Down Arrow 48"/>
          <p:cNvSpPr/>
          <p:nvPr/>
        </p:nvSpPr>
        <p:spPr>
          <a:xfrm rot="10800000">
            <a:off x="755650" y="4797425"/>
            <a:ext cx="360363" cy="641350"/>
          </a:xfrm>
          <a:prstGeom prst="downArrow">
            <a:avLst>
              <a:gd name="adj1" fmla="val 50000"/>
              <a:gd name="adj2" fmla="val 63228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56" name="Bent Arrow 55"/>
          <p:cNvSpPr/>
          <p:nvPr/>
        </p:nvSpPr>
        <p:spPr>
          <a:xfrm rot="10800000">
            <a:off x="6372225" y="5230813"/>
            <a:ext cx="1800225" cy="1016000"/>
          </a:xfrm>
          <a:prstGeom prst="bentArrow">
            <a:avLst>
              <a:gd name="adj1" fmla="val 16607"/>
              <a:gd name="adj2" fmla="val 16875"/>
              <a:gd name="adj3" fmla="val 20114"/>
              <a:gd name="adj4" fmla="val 0"/>
            </a:avLst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>
              <a:solidFill>
                <a:schemeClr val="tx1"/>
              </a:solidFill>
            </a:endParaRPr>
          </a:p>
        </p:txBody>
      </p:sp>
      <p:sp>
        <p:nvSpPr>
          <p:cNvPr id="69" name="Down Arrow 68"/>
          <p:cNvSpPr/>
          <p:nvPr/>
        </p:nvSpPr>
        <p:spPr>
          <a:xfrm rot="10800000">
            <a:off x="7956550" y="4948238"/>
            <a:ext cx="287338" cy="352425"/>
          </a:xfrm>
          <a:prstGeom prst="downArrow">
            <a:avLst>
              <a:gd name="adj1" fmla="val 60582"/>
              <a:gd name="adj2" fmla="val 57937"/>
            </a:avLst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cxnSp>
        <p:nvCxnSpPr>
          <p:cNvPr id="70" name="Straight Connector 69"/>
          <p:cNvCxnSpPr/>
          <p:nvPr/>
        </p:nvCxnSpPr>
        <p:spPr>
          <a:xfrm>
            <a:off x="7956550" y="5300663"/>
            <a:ext cx="215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469" name="Object 1"/>
          <p:cNvGraphicFramePr>
            <a:graphicFrameLocks noChangeAspect="1"/>
          </p:cNvGraphicFramePr>
          <p:nvPr/>
        </p:nvGraphicFramePr>
        <p:xfrm>
          <a:off x="6515100" y="6438900"/>
          <a:ext cx="1841500" cy="254000"/>
        </p:xfrm>
        <a:graphic>
          <a:graphicData uri="http://schemas.openxmlformats.org/presentationml/2006/ole">
            <p:oleObj spid="_x0000_s2356" name="Equation" r:id="rId4" imgW="1841500" imgH="254000" progId="">
              <p:embed/>
            </p:oleObj>
          </a:graphicData>
        </a:graphic>
      </p:graphicFrame>
      <p:graphicFrame>
        <p:nvGraphicFramePr>
          <p:cNvPr id="18470" name="Object 2"/>
          <p:cNvGraphicFramePr>
            <a:graphicFrameLocks noChangeAspect="1"/>
          </p:cNvGraphicFramePr>
          <p:nvPr/>
        </p:nvGraphicFramePr>
        <p:xfrm>
          <a:off x="5119688" y="1209675"/>
          <a:ext cx="1079500" cy="203200"/>
        </p:xfrm>
        <a:graphic>
          <a:graphicData uri="http://schemas.openxmlformats.org/presentationml/2006/ole">
            <p:oleObj spid="_x0000_s2357" name="Equation" r:id="rId5" imgW="1079032" imgH="203112" progId="">
              <p:embed/>
            </p:oleObj>
          </a:graphicData>
        </a:graphic>
      </p:graphicFrame>
      <p:graphicFrame>
        <p:nvGraphicFramePr>
          <p:cNvPr id="18471" name="Object 3"/>
          <p:cNvGraphicFramePr>
            <a:graphicFrameLocks noChangeAspect="1"/>
          </p:cNvGraphicFramePr>
          <p:nvPr/>
        </p:nvGraphicFramePr>
        <p:xfrm>
          <a:off x="7524750" y="1311275"/>
          <a:ext cx="1079500" cy="203200"/>
        </p:xfrm>
        <a:graphic>
          <a:graphicData uri="http://schemas.openxmlformats.org/presentationml/2006/ole">
            <p:oleObj spid="_x0000_s2358" name="Equation" r:id="rId6" imgW="1079032" imgH="203112" progId="">
              <p:embed/>
            </p:oleObj>
          </a:graphicData>
        </a:graphic>
      </p:graphicFrame>
      <p:sp>
        <p:nvSpPr>
          <p:cNvPr id="18472" name="TextBox 46"/>
          <p:cNvSpPr txBox="1">
            <a:spLocks noChangeArrowheads="1"/>
          </p:cNvSpPr>
          <p:nvPr/>
        </p:nvSpPr>
        <p:spPr bwMode="auto">
          <a:xfrm>
            <a:off x="4572000" y="5159375"/>
            <a:ext cx="16557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buClr>
                <a:schemeClr val="bg2"/>
              </a:buClr>
              <a:buFont typeface="Arial" charset="0"/>
              <a:defRPr sz="1700">
                <a:solidFill>
                  <a:schemeClr val="tx2"/>
                </a:solidFill>
                <a:latin typeface="Georgia" pitchFamily="18" charset="0"/>
              </a:defRPr>
            </a:lvl1pPr>
            <a:lvl2pPr marL="742950" indent="-28575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3pPr>
            <a:lvl4pPr marL="16002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a-DK" altLang="da-DK" sz="800" b="1" i="1">
                <a:latin typeface="Verdana" pitchFamily="34" charset="0"/>
              </a:rPr>
              <a:t>Foundation drainage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a-DK" altLang="da-DK" sz="800" b="1" i="1">
              <a:latin typeface="Verdana" pitchFamily="34" charset="0"/>
            </a:endParaRP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da-DK" altLang="da-DK" sz="800" b="1" i="1">
                <a:latin typeface="Verdana" pitchFamily="34" charset="0"/>
              </a:rPr>
              <a:t>Leaky sewer pipes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endParaRPr lang="da-DK" altLang="da-DK" sz="800" b="1" i="1">
              <a:latin typeface="Verdana" pitchFamily="34" charset="0"/>
            </a:endParaRPr>
          </a:p>
        </p:txBody>
      </p:sp>
      <p:sp>
        <p:nvSpPr>
          <p:cNvPr id="46" name="Bent Arrow 45"/>
          <p:cNvSpPr/>
          <p:nvPr/>
        </p:nvSpPr>
        <p:spPr>
          <a:xfrm rot="10800000">
            <a:off x="4572000" y="4948238"/>
            <a:ext cx="1554163" cy="581025"/>
          </a:xfrm>
          <a:prstGeom prst="bentArrow">
            <a:avLst>
              <a:gd name="adj1" fmla="val 16607"/>
              <a:gd name="adj2" fmla="val 16875"/>
              <a:gd name="adj3" fmla="val 20114"/>
              <a:gd name="adj4" fmla="val 0"/>
            </a:avLst>
          </a:prstGeom>
          <a:noFill/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>
              <a:solidFill>
                <a:schemeClr val="tx1"/>
              </a:solidFill>
            </a:endParaRPr>
          </a:p>
        </p:txBody>
      </p:sp>
      <p:sp>
        <p:nvSpPr>
          <p:cNvPr id="47" name="Down Arrow 46"/>
          <p:cNvSpPr/>
          <p:nvPr/>
        </p:nvSpPr>
        <p:spPr>
          <a:xfrm rot="10800000">
            <a:off x="6003925" y="4878388"/>
            <a:ext cx="144463" cy="168275"/>
          </a:xfrm>
          <a:prstGeom prst="downArrow">
            <a:avLst>
              <a:gd name="adj1" fmla="val 60582"/>
              <a:gd name="adj2" fmla="val 57937"/>
            </a:avLst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5" name="Flowchart: Process 4"/>
          <p:cNvSpPr/>
          <p:nvPr/>
        </p:nvSpPr>
        <p:spPr>
          <a:xfrm>
            <a:off x="31750" y="836613"/>
            <a:ext cx="9072563" cy="4041775"/>
          </a:xfrm>
          <a:prstGeom prst="flowChartProcess">
            <a:avLst/>
          </a:pr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da-DK"/>
          </a:p>
        </p:txBody>
      </p:sp>
      <p:sp>
        <p:nvSpPr>
          <p:cNvPr id="18476" name="Rectangle 60"/>
          <p:cNvSpPr>
            <a:spLocks noChangeArrowheads="1"/>
          </p:cNvSpPr>
          <p:nvPr/>
        </p:nvSpPr>
        <p:spPr bwMode="auto">
          <a:xfrm>
            <a:off x="7394575" y="412750"/>
            <a:ext cx="15557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spcBef>
                <a:spcPct val="0"/>
              </a:spcBef>
              <a:buClr>
                <a:schemeClr val="bg2"/>
              </a:buClr>
              <a:buFont typeface="Arial" charset="0"/>
              <a:defRPr sz="1700">
                <a:solidFill>
                  <a:schemeClr val="tx2"/>
                </a:solidFill>
                <a:latin typeface="Georgia" pitchFamily="18" charset="0"/>
              </a:defRPr>
            </a:lvl1pPr>
            <a:lvl2pPr marL="742950" indent="-28575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3pPr>
            <a:lvl4pPr marL="16002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a-DK" altLang="da-DK" sz="1600" b="1">
                <a:solidFill>
                  <a:srgbClr val="FF0000"/>
                </a:solidFill>
                <a:latin typeface="Verdana" pitchFamily="34" charset="0"/>
              </a:rPr>
              <a:t>LID process</a:t>
            </a:r>
          </a:p>
        </p:txBody>
      </p:sp>
      <p:sp>
        <p:nvSpPr>
          <p:cNvPr id="48" name="Title 2"/>
          <p:cNvSpPr txBox="1">
            <a:spLocks/>
          </p:cNvSpPr>
          <p:nvPr/>
        </p:nvSpPr>
        <p:spPr>
          <a:xfrm>
            <a:off x="39688" y="0"/>
            <a:ext cx="7232650" cy="900113"/>
          </a:xfrm>
          <a:prstGeom prst="rect">
            <a:avLst/>
          </a:prstGeom>
        </p:spPr>
        <p:txBody>
          <a:bodyPr/>
          <a:lstStyle>
            <a:lvl1pPr marL="457200" indent="-457200" algn="ctr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Georgia" pitchFamily="18" charset="0"/>
              <a:buChar char="»"/>
              <a:defRPr lang="da-DK" sz="27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-457200" algn="ctr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Georgia" pitchFamily="18" charset="0"/>
              <a:buChar char="»"/>
              <a:defRPr sz="2700">
                <a:solidFill>
                  <a:schemeClr val="tx2"/>
                </a:solidFill>
                <a:latin typeface="Georgia" pitchFamily="18" charset="0"/>
              </a:defRPr>
            </a:lvl2pPr>
            <a:lvl3pPr marL="457200" indent="-457200" algn="ctr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Georgia" pitchFamily="18" charset="0"/>
              <a:buChar char="»"/>
              <a:defRPr sz="2700">
                <a:solidFill>
                  <a:schemeClr val="tx2"/>
                </a:solidFill>
                <a:latin typeface="Georgia" pitchFamily="18" charset="0"/>
              </a:defRPr>
            </a:lvl3pPr>
            <a:lvl4pPr marL="457200" indent="-457200" algn="ctr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Georgia" pitchFamily="18" charset="0"/>
              <a:buChar char="»"/>
              <a:defRPr sz="2700">
                <a:solidFill>
                  <a:schemeClr val="tx2"/>
                </a:solidFill>
                <a:latin typeface="Georgia" pitchFamily="18" charset="0"/>
              </a:defRPr>
            </a:lvl4pPr>
            <a:lvl5pPr marL="457200" indent="-457200" algn="ctr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Georgia" pitchFamily="18" charset="0"/>
              <a:buChar char="»"/>
              <a:defRPr sz="2700">
                <a:solidFill>
                  <a:schemeClr val="tx2"/>
                </a:solidFill>
                <a:latin typeface="Georgia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eaLnBrk="1" hangingPunct="1">
              <a:defRPr/>
            </a:pPr>
            <a:r>
              <a:rPr sz="3600" kern="0" dirty="0" smtClean="0">
                <a:latin typeface="Calibri" panose="020F0502020204030204" pitchFamily="34" charset="0"/>
              </a:rPr>
              <a:t>Ny LAR-model (VTU-projekt)</a:t>
            </a:r>
            <a:endParaRPr sz="3600" kern="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024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17849" y="404664"/>
            <a:ext cx="8446715" cy="401637"/>
          </a:xfrm>
        </p:spPr>
        <p:txBody>
          <a:bodyPr>
            <a:noAutofit/>
          </a:bodyPr>
          <a:lstStyle/>
          <a:p>
            <a:r>
              <a:rPr lang="da-DK" altLang="da-DK" sz="3600" dirty="0" smtClean="0"/>
              <a:t>Simpelt beregningseksempel på LAR-effekt</a:t>
            </a:r>
          </a:p>
        </p:txBody>
      </p:sp>
      <p:grpSp>
        <p:nvGrpSpPr>
          <p:cNvPr id="32771" name="Group 115"/>
          <p:cNvGrpSpPr>
            <a:grpSpLocks/>
          </p:cNvGrpSpPr>
          <p:nvPr/>
        </p:nvGrpSpPr>
        <p:grpSpPr bwMode="auto">
          <a:xfrm>
            <a:off x="375225" y="1320230"/>
            <a:ext cx="922337" cy="831850"/>
            <a:chOff x="323850" y="2183026"/>
            <a:chExt cx="2253343" cy="1636498"/>
          </a:xfrm>
        </p:grpSpPr>
        <p:sp>
          <p:nvSpPr>
            <p:cNvPr id="5" name="Rectangle 4"/>
            <p:cNvSpPr/>
            <p:nvPr/>
          </p:nvSpPr>
          <p:spPr bwMode="auto">
            <a:xfrm>
              <a:off x="606971" y="2648365"/>
              <a:ext cx="1683221" cy="1171159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 sz="1800" i="1" dirty="0">
                <a:solidFill>
                  <a:schemeClr val="tx1"/>
                </a:solidFill>
              </a:endParaRPr>
            </a:p>
          </p:txBody>
        </p:sp>
        <p:sp>
          <p:nvSpPr>
            <p:cNvPr id="6" name="Isosceles Triangle 5"/>
            <p:cNvSpPr/>
            <p:nvPr/>
          </p:nvSpPr>
          <p:spPr bwMode="auto">
            <a:xfrm>
              <a:off x="323850" y="2183026"/>
              <a:ext cx="2253343" cy="552786"/>
            </a:xfrm>
            <a:prstGeom prst="triangle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 sz="1800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1505" name="Right Arrow 21504"/>
          <p:cNvSpPr/>
          <p:nvPr/>
        </p:nvSpPr>
        <p:spPr bwMode="auto">
          <a:xfrm rot="2377584">
            <a:off x="1053979" y="1392245"/>
            <a:ext cx="431800" cy="12382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da-DK" sz="1800" dirty="0">
              <a:solidFill>
                <a:schemeClr val="tx1"/>
              </a:solidFill>
            </a:endParaRPr>
          </a:p>
        </p:txBody>
      </p:sp>
      <p:pic>
        <p:nvPicPr>
          <p:cNvPr id="3277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759"/>
          <a:stretch>
            <a:fillRect/>
          </a:stretch>
        </p:blipFill>
        <p:spPr bwMode="auto">
          <a:xfrm>
            <a:off x="1146175" y="1852042"/>
            <a:ext cx="2074863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5" name="TextBox 21514"/>
          <p:cNvSpPr txBox="1">
            <a:spLocks noChangeArrowheads="1"/>
          </p:cNvSpPr>
          <p:nvPr/>
        </p:nvSpPr>
        <p:spPr bwMode="auto">
          <a:xfrm>
            <a:off x="2644775" y="1671638"/>
            <a:ext cx="8556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SzPct val="65000"/>
              <a:buBlip>
                <a:blip r:embed="rId4"/>
              </a:buBlip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>
              <a:spcBef>
                <a:spcPct val="20000"/>
              </a:spcBef>
              <a:buSzPct val="65000"/>
              <a:buBlip>
                <a:blip r:embed="rId4"/>
              </a:buBlip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buSzPct val="65000"/>
              <a:buBlip>
                <a:blip r:embed="rId4"/>
              </a:buBlip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buSzPct val="65000"/>
              <a:buBlip>
                <a:blip r:embed="rId4"/>
              </a:buBlip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buSzPct val="65000"/>
              <a:buBlip>
                <a:blip r:embed="rId4"/>
              </a:buBlip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4"/>
              </a:buBlip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4"/>
              </a:buBlip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4"/>
              </a:buBlip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4"/>
              </a:buBlip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da-DK" altLang="da-DK" sz="1100" b="1" dirty="0">
                <a:solidFill>
                  <a:srgbClr val="0070C0"/>
                </a:solidFill>
              </a:rPr>
              <a:t>T=2 år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410494" y="1282129"/>
            <a:ext cx="166211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da-DK" sz="800" b="1" dirty="0">
                <a:solidFill>
                  <a:schemeClr val="bg1">
                    <a:lumMod val="65000"/>
                  </a:schemeClr>
                </a:solidFill>
              </a:rPr>
              <a:t>A=100 m2</a:t>
            </a:r>
          </a:p>
          <a:p>
            <a:pPr algn="l">
              <a:defRPr/>
            </a:pPr>
            <a:r>
              <a:rPr lang="da-DK" sz="800" b="1" dirty="0">
                <a:solidFill>
                  <a:schemeClr val="bg1">
                    <a:lumMod val="65000"/>
                  </a:schemeClr>
                </a:solidFill>
              </a:rPr>
              <a:t>L fas = 5 m3 (ML)</a:t>
            </a:r>
          </a:p>
        </p:txBody>
      </p:sp>
      <p:pic>
        <p:nvPicPr>
          <p:cNvPr id="32778" name="Picture 6" descr="C:\temp\DANVA_2014\test1.e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3" t="30157" r="4990" b="11771"/>
          <a:stretch>
            <a:fillRect/>
          </a:stretch>
        </p:blipFill>
        <p:spPr bwMode="auto">
          <a:xfrm>
            <a:off x="286638" y="3077453"/>
            <a:ext cx="8173793" cy="3775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33" descr="C:\temp\DANVA_2014\pie_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7107" y="856495"/>
            <a:ext cx="2057996" cy="2057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10726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C:\temp\DANVA_2014\pie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076"/>
          <a:stretch>
            <a:fillRect/>
          </a:stretch>
        </p:blipFill>
        <p:spPr bwMode="auto">
          <a:xfrm>
            <a:off x="6294112" y="836713"/>
            <a:ext cx="221806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" descr="C:\temp\DANVA_2014\test2.e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93" t="30222" r="6229" b="11696"/>
          <a:stretch>
            <a:fillRect/>
          </a:stretch>
        </p:blipFill>
        <p:spPr bwMode="auto">
          <a:xfrm>
            <a:off x="250825" y="2962275"/>
            <a:ext cx="826135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01" name="Group 6"/>
          <p:cNvGrpSpPr>
            <a:grpSpLocks/>
          </p:cNvGrpSpPr>
          <p:nvPr/>
        </p:nvGrpSpPr>
        <p:grpSpPr bwMode="auto">
          <a:xfrm>
            <a:off x="919194" y="1770062"/>
            <a:ext cx="2630420" cy="1320294"/>
            <a:chOff x="-43716" y="4995365"/>
            <a:chExt cx="3507077" cy="1759626"/>
          </a:xfrm>
        </p:grpSpPr>
        <p:cxnSp>
          <p:nvCxnSpPr>
            <p:cNvPr id="33803" name="Straight Connector 45"/>
            <p:cNvCxnSpPr>
              <a:cxnSpLocks noChangeShapeType="1"/>
            </p:cNvCxnSpPr>
            <p:nvPr/>
          </p:nvCxnSpPr>
          <p:spPr bwMode="auto">
            <a:xfrm>
              <a:off x="1044575" y="5340350"/>
              <a:ext cx="368300" cy="0"/>
            </a:xfrm>
            <a:prstGeom prst="line">
              <a:avLst/>
            </a:prstGeom>
            <a:noFill/>
            <a:ln w="63500" algn="ctr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3804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3716" y="4995365"/>
              <a:ext cx="3507077" cy="1759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798" name="TextBox 21514"/>
          <p:cNvSpPr txBox="1">
            <a:spLocks noChangeArrowheads="1"/>
          </p:cNvSpPr>
          <p:nvPr/>
        </p:nvSpPr>
        <p:spPr bwMode="auto">
          <a:xfrm>
            <a:off x="2290324" y="1837820"/>
            <a:ext cx="855586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SzPct val="65000"/>
              <a:buBlip>
                <a:blip r:embed="rId6"/>
              </a:buBlip>
              <a:defRPr sz="16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algn="l">
              <a:spcBef>
                <a:spcPct val="20000"/>
              </a:spcBef>
              <a:buSzPct val="65000"/>
              <a:buBlip>
                <a:blip r:embed="rId6"/>
              </a:buBlip>
              <a:defRPr sz="16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>
              <a:spcBef>
                <a:spcPct val="20000"/>
              </a:spcBef>
              <a:buSzPct val="65000"/>
              <a:buBlip>
                <a:blip r:embed="rId6"/>
              </a:buBlip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>
              <a:spcBef>
                <a:spcPct val="20000"/>
              </a:spcBef>
              <a:buSzPct val="65000"/>
              <a:buBlip>
                <a:blip r:embed="rId6"/>
              </a:buBlip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>
              <a:spcBef>
                <a:spcPct val="20000"/>
              </a:spcBef>
              <a:buSzPct val="65000"/>
              <a:buBlip>
                <a:blip r:embed="rId6"/>
              </a:buBlip>
              <a:defRPr sz="16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6"/>
              </a:buBlip>
              <a:defRPr sz="16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6"/>
              </a:buBlip>
              <a:defRPr sz="16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6"/>
              </a:buBlip>
              <a:defRPr sz="16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Blip>
                <a:blip r:embed="rId6"/>
              </a:buBlip>
              <a:defRPr sz="16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SzTx/>
              <a:buFontTx/>
              <a:buNone/>
            </a:pPr>
            <a:r>
              <a:rPr lang="da-DK" altLang="da-DK" sz="1100" b="1" dirty="0">
                <a:solidFill>
                  <a:srgbClr val="0070C0"/>
                </a:solidFill>
              </a:rPr>
              <a:t>T=10 år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7849" y="404664"/>
            <a:ext cx="8446715" cy="401637"/>
          </a:xfrm>
        </p:spPr>
        <p:txBody>
          <a:bodyPr>
            <a:noAutofit/>
          </a:bodyPr>
          <a:lstStyle/>
          <a:p>
            <a:r>
              <a:rPr lang="da-DK" altLang="da-DK" sz="3600" dirty="0" smtClean="0"/>
              <a:t>Faskine med droslet afledning til kloak</a:t>
            </a:r>
          </a:p>
        </p:txBody>
      </p:sp>
      <p:grpSp>
        <p:nvGrpSpPr>
          <p:cNvPr id="14" name="Group 115"/>
          <p:cNvGrpSpPr>
            <a:grpSpLocks/>
          </p:cNvGrpSpPr>
          <p:nvPr/>
        </p:nvGrpSpPr>
        <p:grpSpPr bwMode="auto">
          <a:xfrm>
            <a:off x="159201" y="1320230"/>
            <a:ext cx="922337" cy="831850"/>
            <a:chOff x="323850" y="2183026"/>
            <a:chExt cx="2253343" cy="1636498"/>
          </a:xfrm>
        </p:grpSpPr>
        <p:sp>
          <p:nvSpPr>
            <p:cNvPr id="15" name="Rectangle 14"/>
            <p:cNvSpPr/>
            <p:nvPr/>
          </p:nvSpPr>
          <p:spPr bwMode="auto">
            <a:xfrm>
              <a:off x="606971" y="2648365"/>
              <a:ext cx="1683221" cy="1171159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 sz="1800" i="1" dirty="0">
                <a:solidFill>
                  <a:schemeClr val="tx1"/>
                </a:solidFill>
              </a:endParaRPr>
            </a:p>
          </p:txBody>
        </p:sp>
        <p:sp>
          <p:nvSpPr>
            <p:cNvPr id="16" name="Isosceles Triangle 15"/>
            <p:cNvSpPr/>
            <p:nvPr/>
          </p:nvSpPr>
          <p:spPr bwMode="auto">
            <a:xfrm>
              <a:off x="323850" y="2183026"/>
              <a:ext cx="2253343" cy="552786"/>
            </a:xfrm>
            <a:prstGeom prst="triangle">
              <a:avLst>
                <a:gd name="adj" fmla="val 50000"/>
              </a:avLst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da-DK" sz="1800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7" name="Right Arrow 16"/>
          <p:cNvSpPr/>
          <p:nvPr/>
        </p:nvSpPr>
        <p:spPr bwMode="auto">
          <a:xfrm rot="2377584">
            <a:off x="837955" y="1392245"/>
            <a:ext cx="431800" cy="123825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10494" y="1282129"/>
            <a:ext cx="1662112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da-DK" sz="800" b="1" dirty="0">
                <a:solidFill>
                  <a:schemeClr val="bg1">
                    <a:lumMod val="65000"/>
                  </a:schemeClr>
                </a:solidFill>
              </a:rPr>
              <a:t>A=100 m2</a:t>
            </a:r>
          </a:p>
          <a:p>
            <a:pPr algn="l">
              <a:defRPr/>
            </a:pPr>
            <a:r>
              <a:rPr lang="da-DK" sz="800" b="1" dirty="0">
                <a:solidFill>
                  <a:schemeClr val="bg1">
                    <a:lumMod val="65000"/>
                  </a:schemeClr>
                </a:solidFill>
              </a:rPr>
              <a:t>L fas = 5 m3 (ML</a:t>
            </a:r>
            <a:r>
              <a:rPr lang="da-DK" sz="800" b="1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 algn="l">
              <a:defRPr/>
            </a:pPr>
            <a:r>
              <a:rPr lang="da-DK" sz="800" b="1" dirty="0" err="1" smtClean="0">
                <a:solidFill>
                  <a:schemeClr val="bg1">
                    <a:lumMod val="65000"/>
                  </a:schemeClr>
                </a:solidFill>
              </a:rPr>
              <a:t>Qdrn</a:t>
            </a:r>
            <a:r>
              <a:rPr lang="da-DK" sz="800" b="1" dirty="0" smtClean="0">
                <a:solidFill>
                  <a:schemeClr val="bg1">
                    <a:lumMod val="65000"/>
                  </a:schemeClr>
                </a:solidFill>
              </a:rPr>
              <a:t> = 1 L/s/ha (h&gt;0,25 m)</a:t>
            </a:r>
            <a:endParaRPr lang="da-DK" sz="800" b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946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244474" y="1299170"/>
            <a:ext cx="2887365" cy="4016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altLang="da-DK" sz="1600" b="1" dirty="0" smtClean="0"/>
              <a:t>Faskine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0759"/>
          <a:stretch>
            <a:fillRect/>
          </a:stretch>
        </p:blipFill>
        <p:spPr bwMode="auto">
          <a:xfrm>
            <a:off x="176213" y="1887538"/>
            <a:ext cx="1801812" cy="130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TextBox 21514"/>
          <p:cNvSpPr txBox="1">
            <a:spLocks noChangeArrowheads="1"/>
          </p:cNvSpPr>
          <p:nvPr/>
        </p:nvSpPr>
        <p:spPr bwMode="auto">
          <a:xfrm>
            <a:off x="1674813" y="1868488"/>
            <a:ext cx="85566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0"/>
              </a:spcBef>
              <a:buClr>
                <a:schemeClr val="bg2"/>
              </a:buClr>
              <a:buFont typeface="Arial" charset="0"/>
              <a:defRPr sz="1700">
                <a:solidFill>
                  <a:schemeClr val="tx2"/>
                </a:solidFill>
                <a:latin typeface="Georgia" pitchFamily="18" charset="0"/>
              </a:defRPr>
            </a:lvl1pPr>
            <a:lvl2pPr marL="742950" indent="-28575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2pPr>
            <a:lvl3pPr marL="11430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3pPr>
            <a:lvl4pPr marL="16002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4pPr>
            <a:lvl5pPr marL="2057400" indent="-228600" algn="l">
              <a:spcBef>
                <a:spcPct val="0"/>
              </a:spcBef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sz="1700">
                <a:solidFill>
                  <a:schemeClr val="tx2"/>
                </a:solidFill>
                <a:latin typeface="Georgia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a-DK" altLang="da-DK" sz="1100" b="1" dirty="0">
                <a:solidFill>
                  <a:srgbClr val="0070C0"/>
                </a:solidFill>
                <a:latin typeface="Verdana" pitchFamily="34" charset="0"/>
              </a:rPr>
              <a:t>T=2 </a:t>
            </a:r>
            <a:r>
              <a:rPr lang="da-DK" altLang="da-DK" sz="1100" b="1" dirty="0" err="1">
                <a:solidFill>
                  <a:srgbClr val="0070C0"/>
                </a:solidFill>
                <a:latin typeface="Verdana" pitchFamily="34" charset="0"/>
              </a:rPr>
              <a:t>yr</a:t>
            </a:r>
            <a:endParaRPr lang="da-DK" altLang="da-DK" sz="1100" b="1" dirty="0">
              <a:solidFill>
                <a:srgbClr val="0070C0"/>
              </a:solidFill>
              <a:latin typeface="Verdana" pitchFamily="34" charset="0"/>
            </a:endParaRPr>
          </a:p>
        </p:txBody>
      </p:sp>
      <p:pic>
        <p:nvPicPr>
          <p:cNvPr id="17414" name="Picture 4" descr="C:\temp\DANVA_2014\pie_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1275" y="1649413"/>
            <a:ext cx="1620838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691063" y="828675"/>
            <a:ext cx="4364037" cy="1600201"/>
            <a:chOff x="4691062" y="828675"/>
            <a:chExt cx="4364038" cy="1600201"/>
          </a:xfrm>
        </p:grpSpPr>
        <p:grpSp>
          <p:nvGrpSpPr>
            <p:cNvPr id="17440" name="Group 2"/>
            <p:cNvGrpSpPr>
              <a:grpSpLocks/>
            </p:cNvGrpSpPr>
            <p:nvPr/>
          </p:nvGrpSpPr>
          <p:grpSpPr bwMode="auto">
            <a:xfrm>
              <a:off x="4691062" y="834573"/>
              <a:ext cx="2650054" cy="1594303"/>
              <a:chOff x="-69578" y="4693681"/>
              <a:chExt cx="3532939" cy="2124810"/>
            </a:xfrm>
          </p:grpSpPr>
          <p:grpSp>
            <p:nvGrpSpPr>
              <p:cNvPr id="17445" name="Group 6"/>
              <p:cNvGrpSpPr>
                <a:grpSpLocks/>
              </p:cNvGrpSpPr>
              <p:nvPr/>
            </p:nvGrpSpPr>
            <p:grpSpPr bwMode="auto">
              <a:xfrm>
                <a:off x="-43716" y="5058865"/>
                <a:ext cx="3507077" cy="1759626"/>
                <a:chOff x="-43716" y="4995365"/>
                <a:chExt cx="3507077" cy="1759626"/>
              </a:xfrm>
            </p:grpSpPr>
            <p:cxnSp>
              <p:nvCxnSpPr>
                <p:cNvPr id="17447" name="Straight Connector 45"/>
                <p:cNvCxnSpPr>
                  <a:cxnSpLocks noChangeShapeType="1"/>
                </p:cNvCxnSpPr>
                <p:nvPr/>
              </p:nvCxnSpPr>
              <p:spPr bwMode="auto">
                <a:xfrm>
                  <a:off x="1044575" y="5340350"/>
                  <a:ext cx="368300" cy="0"/>
                </a:xfrm>
                <a:prstGeom prst="line">
                  <a:avLst/>
                </a:prstGeom>
                <a:noFill/>
                <a:ln w="63500" algn="ctr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pic>
              <p:nvPicPr>
                <p:cNvPr id="17448" name="Picture 5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3716" y="4995365"/>
                  <a:ext cx="3507077" cy="17596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 algn="ctr">
                      <a:solidFill>
                        <a:schemeClr val="accent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40" name="Title 1"/>
              <p:cNvSpPr txBox="1">
                <a:spLocks/>
              </p:cNvSpPr>
              <p:nvPr/>
            </p:nvSpPr>
            <p:spPr bwMode="auto">
              <a:xfrm>
                <a:off x="-69578" y="4693681"/>
                <a:ext cx="3441247" cy="3867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2"/>
                    </a:solidFill>
                    <a:latin typeface="+mj-lt"/>
                    <a:ea typeface="+mj-ea"/>
                    <a:cs typeface="+mj-cs"/>
                  </a:defRPr>
                </a:lvl1pPr>
                <a:lvl2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2"/>
                    </a:solidFill>
                    <a:latin typeface="Verdana" pitchFamily="34" charset="0"/>
                  </a:defRPr>
                </a:lvl2pPr>
                <a:lvl3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2"/>
                    </a:solidFill>
                    <a:latin typeface="Verdana" pitchFamily="34" charset="0"/>
                  </a:defRPr>
                </a:lvl3pPr>
                <a:lvl4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2"/>
                    </a:solidFill>
                    <a:latin typeface="Verdana" pitchFamily="34" charset="0"/>
                  </a:defRPr>
                </a:lvl4pPr>
                <a:lvl5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2"/>
                    </a:solidFill>
                    <a:latin typeface="Verdana" pitchFamily="34" charset="0"/>
                  </a:defRPr>
                </a:lvl5pPr>
                <a:lvl6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2"/>
                    </a:solidFill>
                    <a:latin typeface="Verdana" pitchFamily="34" charset="0"/>
                  </a:defRPr>
                </a:lvl6pPr>
                <a:lvl7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2"/>
                    </a:solidFill>
                    <a:latin typeface="Verdana" pitchFamily="34" charset="0"/>
                  </a:defRPr>
                </a:lvl7pPr>
                <a:lvl8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2"/>
                    </a:solidFill>
                    <a:latin typeface="Verdana" pitchFamily="34" charset="0"/>
                  </a:defRPr>
                </a:lvl8pPr>
                <a:lvl9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2"/>
                    </a:solidFill>
                    <a:latin typeface="Verdana" pitchFamily="34" charset="0"/>
                  </a:defRPr>
                </a:lvl9pPr>
              </a:lstStyle>
              <a:p>
                <a:pPr>
                  <a:defRPr/>
                </a:pPr>
                <a:r>
                  <a:rPr lang="da-DK" altLang="da-DK" sz="1600" b="1" kern="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Faskine -&gt; kloak </a:t>
                </a:r>
              </a:p>
            </p:txBody>
          </p:sp>
        </p:grpSp>
        <p:pic>
          <p:nvPicPr>
            <p:cNvPr id="17441" name="Picture 5" descr="C:\temp\DANVA_2014\pie_2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9076"/>
            <a:stretch>
              <a:fillRect/>
            </a:stretch>
          </p:blipFill>
          <p:spPr bwMode="auto">
            <a:xfrm>
              <a:off x="7432675" y="828675"/>
              <a:ext cx="1622425" cy="1474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42" name="TextBox 21514"/>
            <p:cNvSpPr txBox="1">
              <a:spLocks noChangeArrowheads="1"/>
            </p:cNvSpPr>
            <p:nvPr/>
          </p:nvSpPr>
          <p:spPr bwMode="auto">
            <a:xfrm>
              <a:off x="6081713" y="1176338"/>
              <a:ext cx="855662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0"/>
                </a:spcBef>
                <a:buClr>
                  <a:schemeClr val="bg2"/>
                </a:buClr>
                <a:buFont typeface="Arial" charset="0"/>
                <a:defRPr sz="1700">
                  <a:solidFill>
                    <a:schemeClr val="tx2"/>
                  </a:solidFill>
                  <a:latin typeface="Georgia" pitchFamily="18" charset="0"/>
                </a:defRPr>
              </a:lvl1pPr>
              <a:lvl2pPr marL="742950" indent="-285750" algn="l">
                <a:spcBef>
                  <a:spcPct val="0"/>
                </a:spcBef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2"/>
                  </a:solidFill>
                  <a:latin typeface="Georgia" pitchFamily="18" charset="0"/>
                </a:defRPr>
              </a:lvl2pPr>
              <a:lvl3pPr marL="1143000" indent="-228600" algn="l">
                <a:spcBef>
                  <a:spcPct val="0"/>
                </a:spcBef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2"/>
                  </a:solidFill>
                  <a:latin typeface="Georgia" pitchFamily="18" charset="0"/>
                </a:defRPr>
              </a:lvl3pPr>
              <a:lvl4pPr marL="1600200" indent="-228600" algn="l">
                <a:spcBef>
                  <a:spcPct val="0"/>
                </a:spcBef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2"/>
                  </a:solidFill>
                  <a:latin typeface="Georgia" pitchFamily="18" charset="0"/>
                </a:defRPr>
              </a:lvl4pPr>
              <a:lvl5pPr marL="2057400" indent="-228600" algn="l">
                <a:spcBef>
                  <a:spcPct val="0"/>
                </a:spcBef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2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2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2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2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2"/>
                  </a:solidFill>
                  <a:latin typeface="Georgia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a-DK" altLang="da-DK" sz="1100" b="1">
                  <a:solidFill>
                    <a:srgbClr val="0070C0"/>
                  </a:solidFill>
                  <a:latin typeface="Verdana" pitchFamily="34" charset="0"/>
                </a:rPr>
                <a:t>T=10 yr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-76200" y="3631430"/>
            <a:ext cx="4597400" cy="2191519"/>
            <a:chOff x="-76200" y="2505944"/>
            <a:chExt cx="4597400" cy="2192232"/>
          </a:xfrm>
        </p:grpSpPr>
        <p:sp>
          <p:nvSpPr>
            <p:cNvPr id="17434" name="TextBox 21514"/>
            <p:cNvSpPr txBox="1">
              <a:spLocks noChangeArrowheads="1"/>
            </p:cNvSpPr>
            <p:nvPr/>
          </p:nvSpPr>
          <p:spPr bwMode="auto">
            <a:xfrm>
              <a:off x="1717675" y="3524250"/>
              <a:ext cx="855663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0"/>
                </a:spcBef>
                <a:buClr>
                  <a:schemeClr val="bg2"/>
                </a:buClr>
                <a:buFont typeface="Arial" charset="0"/>
                <a:defRPr sz="1700">
                  <a:solidFill>
                    <a:schemeClr val="tx2"/>
                  </a:solidFill>
                  <a:latin typeface="Georgia" pitchFamily="18" charset="0"/>
                </a:defRPr>
              </a:lvl1pPr>
              <a:lvl2pPr marL="742950" indent="-285750" algn="l">
                <a:spcBef>
                  <a:spcPct val="0"/>
                </a:spcBef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2"/>
                  </a:solidFill>
                  <a:latin typeface="Georgia" pitchFamily="18" charset="0"/>
                </a:defRPr>
              </a:lvl2pPr>
              <a:lvl3pPr marL="1143000" indent="-228600" algn="l">
                <a:spcBef>
                  <a:spcPct val="0"/>
                </a:spcBef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2"/>
                  </a:solidFill>
                  <a:latin typeface="Georgia" pitchFamily="18" charset="0"/>
                </a:defRPr>
              </a:lvl3pPr>
              <a:lvl4pPr marL="1600200" indent="-228600" algn="l">
                <a:spcBef>
                  <a:spcPct val="0"/>
                </a:spcBef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2"/>
                  </a:solidFill>
                  <a:latin typeface="Georgia" pitchFamily="18" charset="0"/>
                </a:defRPr>
              </a:lvl4pPr>
              <a:lvl5pPr marL="2057400" indent="-228600" algn="l">
                <a:spcBef>
                  <a:spcPct val="0"/>
                </a:spcBef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2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2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2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2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2"/>
                  </a:solidFill>
                  <a:latin typeface="Georgia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a-DK" altLang="da-DK" sz="1100" b="1">
                  <a:solidFill>
                    <a:srgbClr val="0070C0"/>
                  </a:solidFill>
                  <a:latin typeface="Verdana" pitchFamily="34" charset="0"/>
                </a:rPr>
                <a:t>T&gt;20 yr</a:t>
              </a:r>
            </a:p>
          </p:txBody>
        </p:sp>
        <p:pic>
          <p:nvPicPr>
            <p:cNvPr id="17435" name="Picture 5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15501"/>
              <a:ext cx="2573338" cy="1082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36" name="Picture 5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2986088"/>
              <a:ext cx="2046288" cy="1114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itle 1"/>
            <p:cNvSpPr txBox="1">
              <a:spLocks/>
            </p:cNvSpPr>
            <p:nvPr/>
          </p:nvSpPr>
          <p:spPr bwMode="auto">
            <a:xfrm>
              <a:off x="168275" y="2505944"/>
              <a:ext cx="4352925" cy="301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Verdana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Verdana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Verdana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Verdana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da-DK" altLang="da-DK" sz="1600" b="1" kern="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Wadi-faskine (MR-system)</a:t>
              </a:r>
            </a:p>
          </p:txBody>
        </p:sp>
        <p:pic>
          <p:nvPicPr>
            <p:cNvPr id="17438" name="Picture 6" descr="C:\temp\DANVA_2014\pie_3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2723"/>
            <a:stretch>
              <a:fillRect/>
            </a:stretch>
          </p:blipFill>
          <p:spPr bwMode="auto">
            <a:xfrm>
              <a:off x="2778125" y="2592388"/>
              <a:ext cx="1416050" cy="162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456113" y="2595315"/>
            <a:ext cx="6696651" cy="2094160"/>
            <a:chOff x="4456113" y="2595315"/>
            <a:chExt cx="6696651" cy="2094160"/>
          </a:xfrm>
        </p:grpSpPr>
        <p:pic>
          <p:nvPicPr>
            <p:cNvPr id="17427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525" y="3222625"/>
              <a:ext cx="2924175" cy="1466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429" name="TextBox 21514"/>
            <p:cNvSpPr txBox="1">
              <a:spLocks noChangeArrowheads="1"/>
            </p:cNvSpPr>
            <p:nvPr/>
          </p:nvSpPr>
          <p:spPr bwMode="auto">
            <a:xfrm>
              <a:off x="6316663" y="3141663"/>
              <a:ext cx="855662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0"/>
                </a:spcBef>
                <a:buClr>
                  <a:schemeClr val="bg2"/>
                </a:buClr>
                <a:buFont typeface="Arial" charset="0"/>
                <a:defRPr sz="1700">
                  <a:solidFill>
                    <a:schemeClr val="tx2"/>
                  </a:solidFill>
                  <a:latin typeface="Georgia" pitchFamily="18" charset="0"/>
                </a:defRPr>
              </a:lvl1pPr>
              <a:lvl2pPr marL="742950" indent="-285750" algn="l">
                <a:spcBef>
                  <a:spcPct val="0"/>
                </a:spcBef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2"/>
                  </a:solidFill>
                  <a:latin typeface="Georgia" pitchFamily="18" charset="0"/>
                </a:defRPr>
              </a:lvl2pPr>
              <a:lvl3pPr marL="1143000" indent="-228600" algn="l">
                <a:spcBef>
                  <a:spcPct val="0"/>
                </a:spcBef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2"/>
                  </a:solidFill>
                  <a:latin typeface="Georgia" pitchFamily="18" charset="0"/>
                </a:defRPr>
              </a:lvl3pPr>
              <a:lvl4pPr marL="1600200" indent="-228600" algn="l">
                <a:spcBef>
                  <a:spcPct val="0"/>
                </a:spcBef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2"/>
                  </a:solidFill>
                  <a:latin typeface="Georgia" pitchFamily="18" charset="0"/>
                </a:defRPr>
              </a:lvl4pPr>
              <a:lvl5pPr marL="2057400" indent="-228600" algn="l">
                <a:spcBef>
                  <a:spcPct val="0"/>
                </a:spcBef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2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2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2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2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2"/>
                  </a:solidFill>
                  <a:latin typeface="Georgia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a-DK" altLang="da-DK" sz="1100" b="1" dirty="0">
                  <a:solidFill>
                    <a:srgbClr val="0070C0"/>
                  </a:solidFill>
                  <a:latin typeface="Verdana" pitchFamily="34" charset="0"/>
                </a:rPr>
                <a:t>T~20 </a:t>
              </a:r>
              <a:r>
                <a:rPr lang="da-DK" altLang="da-DK" sz="1100" b="1" dirty="0" err="1">
                  <a:solidFill>
                    <a:srgbClr val="0070C0"/>
                  </a:solidFill>
                  <a:latin typeface="Verdana" pitchFamily="34" charset="0"/>
                </a:rPr>
                <a:t>yr</a:t>
              </a:r>
              <a:endParaRPr lang="da-DK" altLang="da-DK" sz="1100" b="1" dirty="0">
                <a:solidFill>
                  <a:srgbClr val="0070C0"/>
                </a:solidFill>
                <a:latin typeface="Verdana" pitchFamily="34" charset="0"/>
              </a:endParaRPr>
            </a:p>
          </p:txBody>
        </p:sp>
        <p:sp>
          <p:nvSpPr>
            <p:cNvPr id="68" name="Title 1"/>
            <p:cNvSpPr txBox="1">
              <a:spLocks/>
            </p:cNvSpPr>
            <p:nvPr/>
          </p:nvSpPr>
          <p:spPr bwMode="auto">
            <a:xfrm>
              <a:off x="4712276" y="2595315"/>
              <a:ext cx="6440488" cy="401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Verdana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Verdana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Verdana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Verdana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da-DK" altLang="da-DK" sz="1600" b="1" kern="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Grønt tag -&gt; faskine - &gt; kloak</a:t>
              </a:r>
            </a:p>
          </p:txBody>
        </p:sp>
        <p:pic>
          <p:nvPicPr>
            <p:cNvPr id="17431" name="Picture 7" descr="C:\temp\DANVA_2014\pie_4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13538"/>
            <a:stretch>
              <a:fillRect/>
            </a:stretch>
          </p:blipFill>
          <p:spPr bwMode="auto">
            <a:xfrm>
              <a:off x="7740650" y="2649538"/>
              <a:ext cx="1403350" cy="162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7432" name="Straight Connector 3"/>
            <p:cNvCxnSpPr>
              <a:cxnSpLocks noChangeShapeType="1"/>
            </p:cNvCxnSpPr>
            <p:nvPr/>
          </p:nvCxnSpPr>
          <p:spPr bwMode="auto">
            <a:xfrm>
              <a:off x="4456113" y="3065463"/>
              <a:ext cx="469900" cy="334962"/>
            </a:xfrm>
            <a:prstGeom prst="line">
              <a:avLst/>
            </a:prstGeom>
            <a:noFill/>
            <a:ln w="63500" algn="ctr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7" name="Right Arrow 76"/>
            <p:cNvSpPr/>
            <p:nvPr/>
          </p:nvSpPr>
          <p:spPr bwMode="auto">
            <a:xfrm rot="2377584">
              <a:off x="4637088" y="3054350"/>
              <a:ext cx="431800" cy="123825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  <a:headEnd type="none" w="med" len="med"/>
              <a:tailEnd type="none" w="med" len="med"/>
            </a:ln>
            <a:extLst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da-DK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716016" y="4897145"/>
            <a:ext cx="4492949" cy="2025941"/>
            <a:chOff x="-311597" y="4891306"/>
            <a:chExt cx="4492949" cy="2025650"/>
          </a:xfrm>
        </p:grpSpPr>
        <p:pic>
          <p:nvPicPr>
            <p:cNvPr id="1742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449" y="5702518"/>
              <a:ext cx="2419350" cy="1214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422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5317083"/>
              <a:ext cx="1123950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accent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5" name="Title 1"/>
            <p:cNvSpPr txBox="1">
              <a:spLocks/>
            </p:cNvSpPr>
            <p:nvPr/>
          </p:nvSpPr>
          <p:spPr bwMode="auto">
            <a:xfrm>
              <a:off x="-311597" y="4921732"/>
              <a:ext cx="4352925" cy="301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Verdana" pitchFamily="34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Verdana" pitchFamily="34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Verdana" pitchFamily="34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Verdana" pitchFamily="34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2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da-DK" altLang="da-DK" sz="1600" b="1" kern="0" dirty="0" err="1" smtClean="0">
                  <a:solidFill>
                    <a:schemeClr val="tx1"/>
                  </a:solidFill>
                  <a:latin typeface="Calibri" panose="020F0502020204030204" pitchFamily="34" charset="0"/>
                </a:rPr>
                <a:t>Regntank</a:t>
              </a:r>
              <a:r>
                <a:rPr lang="da-DK" altLang="da-DK" sz="1600" b="1" kern="0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 -&gt; faskine - &gt; kloak</a:t>
              </a:r>
            </a:p>
          </p:txBody>
        </p:sp>
        <p:pic>
          <p:nvPicPr>
            <p:cNvPr id="17425" name="Picture 8" descr="C:\temp\DANVA_2014\pie_5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8927" y="4891306"/>
              <a:ext cx="1622425" cy="162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26" name="TextBox 21514"/>
            <p:cNvSpPr txBox="1">
              <a:spLocks noChangeArrowheads="1"/>
            </p:cNvSpPr>
            <p:nvPr/>
          </p:nvSpPr>
          <p:spPr bwMode="auto">
            <a:xfrm>
              <a:off x="1645849" y="5432177"/>
              <a:ext cx="855663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algn="l">
                <a:spcBef>
                  <a:spcPct val="0"/>
                </a:spcBef>
                <a:buClr>
                  <a:schemeClr val="bg2"/>
                </a:buClr>
                <a:buFont typeface="Arial" charset="0"/>
                <a:defRPr sz="1700">
                  <a:solidFill>
                    <a:schemeClr val="tx2"/>
                  </a:solidFill>
                  <a:latin typeface="Georgia" pitchFamily="18" charset="0"/>
                </a:defRPr>
              </a:lvl1pPr>
              <a:lvl2pPr marL="742950" indent="-285750" algn="l">
                <a:spcBef>
                  <a:spcPct val="0"/>
                </a:spcBef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2"/>
                  </a:solidFill>
                  <a:latin typeface="Georgia" pitchFamily="18" charset="0"/>
                </a:defRPr>
              </a:lvl2pPr>
              <a:lvl3pPr marL="1143000" indent="-228600" algn="l">
                <a:spcBef>
                  <a:spcPct val="0"/>
                </a:spcBef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2"/>
                  </a:solidFill>
                  <a:latin typeface="Georgia" pitchFamily="18" charset="0"/>
                </a:defRPr>
              </a:lvl3pPr>
              <a:lvl4pPr marL="1600200" indent="-228600" algn="l">
                <a:spcBef>
                  <a:spcPct val="0"/>
                </a:spcBef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2"/>
                  </a:solidFill>
                  <a:latin typeface="Georgia" pitchFamily="18" charset="0"/>
                </a:defRPr>
              </a:lvl4pPr>
              <a:lvl5pPr marL="2057400" indent="-228600" algn="l">
                <a:spcBef>
                  <a:spcPct val="0"/>
                </a:spcBef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2"/>
                  </a:solidFill>
                  <a:latin typeface="Georgia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2"/>
                  </a:solidFill>
                  <a:latin typeface="Georgia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2"/>
                  </a:solidFill>
                  <a:latin typeface="Georgia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2"/>
                  </a:solidFill>
                  <a:latin typeface="Georgia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Font typeface="Arial" charset="0"/>
                <a:buChar char="•"/>
                <a:defRPr sz="1700">
                  <a:solidFill>
                    <a:schemeClr val="tx2"/>
                  </a:solidFill>
                  <a:latin typeface="Georgia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a-DK" altLang="da-DK" sz="1100" b="1">
                  <a:solidFill>
                    <a:srgbClr val="0070C0"/>
                  </a:solidFill>
                  <a:latin typeface="Verdana" pitchFamily="34" charset="0"/>
                </a:rPr>
                <a:t>T&gt;20 yr</a:t>
              </a:r>
            </a:p>
          </p:txBody>
        </p:sp>
      </p:grpSp>
      <p:sp>
        <p:nvSpPr>
          <p:cNvPr id="7" name="Rectangle 6"/>
          <p:cNvSpPr/>
          <p:nvPr/>
        </p:nvSpPr>
        <p:spPr bwMode="auto">
          <a:xfrm>
            <a:off x="5526088" y="1303338"/>
            <a:ext cx="293687" cy="104775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da-DK" sz="1800" dirty="0">
              <a:solidFill>
                <a:schemeClr val="tx1"/>
              </a:solidFill>
            </a:endParaRPr>
          </a:p>
        </p:txBody>
      </p:sp>
      <p:sp>
        <p:nvSpPr>
          <p:cNvPr id="41" name="Title 2"/>
          <p:cNvSpPr txBox="1">
            <a:spLocks/>
          </p:cNvSpPr>
          <p:nvPr/>
        </p:nvSpPr>
        <p:spPr>
          <a:xfrm>
            <a:off x="39688" y="0"/>
            <a:ext cx="8636768" cy="900113"/>
          </a:xfrm>
          <a:prstGeom prst="rect">
            <a:avLst/>
          </a:prstGeom>
        </p:spPr>
        <p:txBody>
          <a:bodyPr/>
          <a:lstStyle>
            <a:lvl1pPr marL="457200" indent="-457200" algn="ctr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Georgia" pitchFamily="18" charset="0"/>
              <a:buChar char="»"/>
              <a:defRPr lang="da-DK" sz="27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-457200" algn="ctr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Georgia" pitchFamily="18" charset="0"/>
              <a:buChar char="»"/>
              <a:defRPr sz="2700">
                <a:solidFill>
                  <a:schemeClr val="tx2"/>
                </a:solidFill>
                <a:latin typeface="Georgia" pitchFamily="18" charset="0"/>
              </a:defRPr>
            </a:lvl2pPr>
            <a:lvl3pPr marL="457200" indent="-457200" algn="ctr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Georgia" pitchFamily="18" charset="0"/>
              <a:buChar char="»"/>
              <a:defRPr sz="2700">
                <a:solidFill>
                  <a:schemeClr val="tx2"/>
                </a:solidFill>
                <a:latin typeface="Georgia" pitchFamily="18" charset="0"/>
              </a:defRPr>
            </a:lvl3pPr>
            <a:lvl4pPr marL="457200" indent="-457200" algn="ctr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Georgia" pitchFamily="18" charset="0"/>
              <a:buChar char="»"/>
              <a:defRPr sz="2700">
                <a:solidFill>
                  <a:schemeClr val="tx2"/>
                </a:solidFill>
                <a:latin typeface="Georgia" pitchFamily="18" charset="0"/>
              </a:defRPr>
            </a:lvl4pPr>
            <a:lvl5pPr marL="457200" indent="-457200" algn="ctr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Font typeface="Georgia" pitchFamily="18" charset="0"/>
              <a:buChar char="»"/>
              <a:defRPr sz="2700">
                <a:solidFill>
                  <a:schemeClr val="tx2"/>
                </a:solidFill>
                <a:latin typeface="Georgia" pitchFamily="18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 eaLnBrk="1" hangingPunct="1">
              <a:defRPr/>
            </a:pPr>
            <a:r>
              <a:rPr sz="3600" kern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Simple beregningseksempler på LAR-effekt</a:t>
            </a:r>
            <a:endParaRPr sz="3600" kern="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859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">
  <a:themeElements>
    <a:clrScheme name="Alectia">
      <a:dk1>
        <a:sysClr val="windowText" lastClr="000000"/>
      </a:dk1>
      <a:lt1>
        <a:sysClr val="window" lastClr="FFFFFF"/>
      </a:lt1>
      <a:dk2>
        <a:srgbClr val="525A60"/>
      </a:dk2>
      <a:lt2>
        <a:srgbClr val="FFFFFF"/>
      </a:lt2>
      <a:accent1>
        <a:srgbClr val="44A332"/>
      </a:accent1>
      <a:accent2>
        <a:srgbClr val="B9C0C5"/>
      </a:accent2>
      <a:accent3>
        <a:srgbClr val="525A60"/>
      </a:accent3>
      <a:accent4>
        <a:srgbClr val="8CC63F"/>
      </a:accent4>
      <a:accent5>
        <a:srgbClr val="888E93"/>
      </a:accent5>
      <a:accent6>
        <a:srgbClr val="252F39"/>
      </a:accent6>
      <a:hlink>
        <a:srgbClr val="000000"/>
      </a:hlink>
      <a:folHlink>
        <a:srgbClr val="000000"/>
      </a:folHlink>
    </a:clrScheme>
    <a:fontScheme name="Alectia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Alecti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852</TotalTime>
  <Words>450</Words>
  <Application>Microsoft Office PowerPoint</Application>
  <PresentationFormat>Skærmshow (4:3)</PresentationFormat>
  <Paragraphs>142</Paragraphs>
  <Slides>16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Diastitler</vt:lpstr>
      </vt:variant>
      <vt:variant>
        <vt:i4>16</vt:i4>
      </vt:variant>
    </vt:vector>
  </HeadingPairs>
  <TitlesOfParts>
    <vt:vector size="18" baseType="lpstr">
      <vt:lpstr>Blank</vt:lpstr>
      <vt:lpstr>Equation</vt:lpstr>
      <vt:lpstr>Kombinerede løsninger</vt:lpstr>
      <vt:lpstr>Tilpasning til klimaændringer</vt:lpstr>
      <vt:lpstr>Tilpasning til rekreative behov</vt:lpstr>
      <vt:lpstr>Tiltag til klimatilpasning</vt:lpstr>
      <vt:lpstr>Batter LAR noget ?</vt:lpstr>
      <vt:lpstr>Dias nummer 6</vt:lpstr>
      <vt:lpstr>Simpelt beregningseksempel på LAR-effekt</vt:lpstr>
      <vt:lpstr>Faskine med droslet afledning til kloak</vt:lpstr>
      <vt:lpstr>Faskine</vt:lpstr>
      <vt:lpstr>Avanceret anvendelse: Modellering af LAR-bydele </vt:lpstr>
      <vt:lpstr>Effekt på grundvandsspejlet ved koblede løsninger</vt:lpstr>
      <vt:lpstr>Effekt på afstrømning i kloakopland</vt:lpstr>
      <vt:lpstr>MIKE-URBAN pipeflow simulering  (opstuvningsstatistik; 1990-2010 )</vt:lpstr>
      <vt:lpstr>Opsamling</vt:lpstr>
      <vt:lpstr>Hvis LAR skal fremmes… (?)</vt:lpstr>
      <vt:lpstr>Tak for opmærksomheden          Jan Jeppesen   email: jaje@alectia.com   tlf: 27138033            </vt:lpstr>
    </vt:vector>
  </TitlesOfParts>
  <Company>ALECTIA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guidelines</dc:title>
  <dc:creator>Jan Jeppesen</dc:creator>
  <cp:lastModifiedBy>Merete.Gram</cp:lastModifiedBy>
  <cp:revision>162</cp:revision>
  <dcterms:created xsi:type="dcterms:W3CDTF">2014-09-30T06:45:34Z</dcterms:created>
  <dcterms:modified xsi:type="dcterms:W3CDTF">2014-09-30T21:11:24Z</dcterms:modified>
</cp:coreProperties>
</file>